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4"/>
  </p:notesMasterIdLst>
  <p:sldIdLst>
    <p:sldId id="256" r:id="rId3"/>
    <p:sldId id="396" r:id="rId4"/>
    <p:sldId id="399" r:id="rId5"/>
    <p:sldId id="572" r:id="rId6"/>
    <p:sldId id="601" r:id="rId7"/>
    <p:sldId id="563" r:id="rId8"/>
    <p:sldId id="554" r:id="rId9"/>
    <p:sldId id="560" r:id="rId10"/>
    <p:sldId id="561" r:id="rId11"/>
    <p:sldId id="562" r:id="rId12"/>
    <p:sldId id="597" r:id="rId13"/>
    <p:sldId id="600" r:id="rId14"/>
    <p:sldId id="573" r:id="rId15"/>
    <p:sldId id="620" r:id="rId16"/>
    <p:sldId id="619" r:id="rId17"/>
    <p:sldId id="618" r:id="rId18"/>
    <p:sldId id="617" r:id="rId19"/>
    <p:sldId id="616" r:id="rId20"/>
    <p:sldId id="603" r:id="rId21"/>
    <p:sldId id="623" r:id="rId22"/>
    <p:sldId id="622" r:id="rId23"/>
    <p:sldId id="613" r:id="rId24"/>
    <p:sldId id="614" r:id="rId25"/>
    <p:sldId id="624" r:id="rId26"/>
    <p:sldId id="611" r:id="rId27"/>
    <p:sldId id="610" r:id="rId28"/>
    <p:sldId id="609" r:id="rId29"/>
    <p:sldId id="621" r:id="rId30"/>
    <p:sldId id="434" r:id="rId31"/>
    <p:sldId id="570" r:id="rId32"/>
    <p:sldId id="26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3" autoAdjust="0"/>
    <p:restoredTop sz="94640" autoAdjust="0"/>
  </p:normalViewPr>
  <p:slideViewPr>
    <p:cSldViewPr snapToGrid="0" snapToObjects="1">
      <p:cViewPr varScale="1">
        <p:scale>
          <a:sx n="106" d="100"/>
          <a:sy n="106" d="100"/>
        </p:scale>
        <p:origin x="60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572F66-9CB5-D548-97AC-BCC3B4AF3FD4}" type="doc">
      <dgm:prSet loTypeId="urn:microsoft.com/office/officeart/2005/8/layout/process2" loCatId="" qsTypeId="urn:microsoft.com/office/officeart/2005/8/quickstyle/simple1" qsCatId="simple" csTypeId="urn:microsoft.com/office/officeart/2005/8/colors/accent1_2" csCatId="accent1" phldr="1"/>
      <dgm:spPr/>
    </dgm:pt>
    <dgm:pt modelId="{2FF22140-EDC3-0447-9DE4-C1398DCC8EAA}">
      <dgm:prSet phldrT="[Text]"/>
      <dgm:spPr/>
      <dgm:t>
        <a:bodyPr/>
        <a:lstStyle/>
        <a:p>
          <a:r>
            <a:rPr lang="en-US" dirty="0"/>
            <a:t>Problem</a:t>
          </a:r>
        </a:p>
      </dgm:t>
    </dgm:pt>
    <dgm:pt modelId="{BDB55966-E29E-F242-85A8-04C19E3097D0}" type="parTrans" cxnId="{2158BE6A-1B74-6445-9A6E-5C319ACF85BA}">
      <dgm:prSet/>
      <dgm:spPr/>
      <dgm:t>
        <a:bodyPr/>
        <a:lstStyle/>
        <a:p>
          <a:endParaRPr lang="en-US"/>
        </a:p>
      </dgm:t>
    </dgm:pt>
    <dgm:pt modelId="{B795454A-8D3C-8643-8D51-34FACC5D6E20}" type="sibTrans" cxnId="{2158BE6A-1B74-6445-9A6E-5C319ACF85BA}">
      <dgm:prSet/>
      <dgm:spPr/>
      <dgm:t>
        <a:bodyPr/>
        <a:lstStyle/>
        <a:p>
          <a:endParaRPr lang="en-US"/>
        </a:p>
      </dgm:t>
    </dgm:pt>
    <dgm:pt modelId="{AFBE7707-D116-3C4B-83DC-7B537228C6CB}">
      <dgm:prSet phldrT="[Text]"/>
      <dgm:spPr/>
      <dgm:t>
        <a:bodyPr/>
        <a:lstStyle/>
        <a:p>
          <a:r>
            <a:rPr lang="en-US" dirty="0"/>
            <a:t>Solution</a:t>
          </a:r>
        </a:p>
      </dgm:t>
    </dgm:pt>
    <dgm:pt modelId="{02E925C9-8A92-3149-8FAE-2E63F8D46F04}" type="parTrans" cxnId="{66DA8487-6B7E-DD4B-9FD6-3D3267E3E046}">
      <dgm:prSet/>
      <dgm:spPr/>
      <dgm:t>
        <a:bodyPr/>
        <a:lstStyle/>
        <a:p>
          <a:endParaRPr lang="en-US"/>
        </a:p>
      </dgm:t>
    </dgm:pt>
    <dgm:pt modelId="{A6B91633-6480-CE49-A0DC-4EEA1D787E69}" type="sibTrans" cxnId="{66DA8487-6B7E-DD4B-9FD6-3D3267E3E046}">
      <dgm:prSet/>
      <dgm:spPr/>
      <dgm:t>
        <a:bodyPr/>
        <a:lstStyle/>
        <a:p>
          <a:endParaRPr lang="en-US"/>
        </a:p>
      </dgm:t>
    </dgm:pt>
    <dgm:pt modelId="{15E7CC9E-00E1-7243-83A9-8012D79B3956}" type="pres">
      <dgm:prSet presAssocID="{C5572F66-9CB5-D548-97AC-BCC3B4AF3FD4}" presName="linearFlow" presStyleCnt="0">
        <dgm:presLayoutVars>
          <dgm:resizeHandles val="exact"/>
        </dgm:presLayoutVars>
      </dgm:prSet>
      <dgm:spPr/>
    </dgm:pt>
    <dgm:pt modelId="{59E0415C-77D8-A04F-83A0-3081ED6D1C04}" type="pres">
      <dgm:prSet presAssocID="{2FF22140-EDC3-0447-9DE4-C1398DCC8EAA}" presName="node" presStyleLbl="node1" presStyleIdx="0" presStyleCnt="2">
        <dgm:presLayoutVars>
          <dgm:bulletEnabled val="1"/>
        </dgm:presLayoutVars>
      </dgm:prSet>
      <dgm:spPr/>
    </dgm:pt>
    <dgm:pt modelId="{0667C5C8-2B87-4E45-BF35-2E22F33ADB26}" type="pres">
      <dgm:prSet presAssocID="{B795454A-8D3C-8643-8D51-34FACC5D6E20}" presName="sibTrans" presStyleLbl="sibTrans2D1" presStyleIdx="0" presStyleCnt="1"/>
      <dgm:spPr/>
    </dgm:pt>
    <dgm:pt modelId="{7651346B-35AA-754D-B381-47C3D545C0DD}" type="pres">
      <dgm:prSet presAssocID="{B795454A-8D3C-8643-8D51-34FACC5D6E20}" presName="connectorText" presStyleLbl="sibTrans2D1" presStyleIdx="0" presStyleCnt="1"/>
      <dgm:spPr/>
    </dgm:pt>
    <dgm:pt modelId="{A41CE053-3B43-ED44-8C9E-9876F547D574}" type="pres">
      <dgm:prSet presAssocID="{AFBE7707-D116-3C4B-83DC-7B537228C6CB}" presName="node" presStyleLbl="node1" presStyleIdx="1" presStyleCnt="2">
        <dgm:presLayoutVars>
          <dgm:bulletEnabled val="1"/>
        </dgm:presLayoutVars>
      </dgm:prSet>
      <dgm:spPr/>
    </dgm:pt>
  </dgm:ptLst>
  <dgm:cxnLst>
    <dgm:cxn modelId="{E8D2D407-1453-1149-AAF8-15E836176D94}" type="presOf" srcId="{2FF22140-EDC3-0447-9DE4-C1398DCC8EAA}" destId="{59E0415C-77D8-A04F-83A0-3081ED6D1C04}" srcOrd="0" destOrd="0" presId="urn:microsoft.com/office/officeart/2005/8/layout/process2"/>
    <dgm:cxn modelId="{69CAE830-3F1B-EE4B-B27D-B9AD0F93CEF9}" type="presOf" srcId="{B795454A-8D3C-8643-8D51-34FACC5D6E20}" destId="{0667C5C8-2B87-4E45-BF35-2E22F33ADB26}" srcOrd="0" destOrd="0" presId="urn:microsoft.com/office/officeart/2005/8/layout/process2"/>
    <dgm:cxn modelId="{E7B89E40-F753-C34F-B11A-28487CFB8614}" type="presOf" srcId="{B795454A-8D3C-8643-8D51-34FACC5D6E20}" destId="{7651346B-35AA-754D-B381-47C3D545C0DD}" srcOrd="1" destOrd="0" presId="urn:microsoft.com/office/officeart/2005/8/layout/process2"/>
    <dgm:cxn modelId="{2158BE6A-1B74-6445-9A6E-5C319ACF85BA}" srcId="{C5572F66-9CB5-D548-97AC-BCC3B4AF3FD4}" destId="{2FF22140-EDC3-0447-9DE4-C1398DCC8EAA}" srcOrd="0" destOrd="0" parTransId="{BDB55966-E29E-F242-85A8-04C19E3097D0}" sibTransId="{B795454A-8D3C-8643-8D51-34FACC5D6E20}"/>
    <dgm:cxn modelId="{66DA8487-6B7E-DD4B-9FD6-3D3267E3E046}" srcId="{C5572F66-9CB5-D548-97AC-BCC3B4AF3FD4}" destId="{AFBE7707-D116-3C4B-83DC-7B537228C6CB}" srcOrd="1" destOrd="0" parTransId="{02E925C9-8A92-3149-8FAE-2E63F8D46F04}" sibTransId="{A6B91633-6480-CE49-A0DC-4EEA1D787E69}"/>
    <dgm:cxn modelId="{6C9C38D9-8F7D-0A46-9229-25B07199AC56}" type="presOf" srcId="{AFBE7707-D116-3C4B-83DC-7B537228C6CB}" destId="{A41CE053-3B43-ED44-8C9E-9876F547D574}" srcOrd="0" destOrd="0" presId="urn:microsoft.com/office/officeart/2005/8/layout/process2"/>
    <dgm:cxn modelId="{F33061DE-6BC1-7B4C-9679-64B1C76A7C11}" type="presOf" srcId="{C5572F66-9CB5-D548-97AC-BCC3B4AF3FD4}" destId="{15E7CC9E-00E1-7243-83A9-8012D79B3956}" srcOrd="0" destOrd="0" presId="urn:microsoft.com/office/officeart/2005/8/layout/process2"/>
    <dgm:cxn modelId="{0295F124-542A-EB4F-91E7-6A1CF4896233}" type="presParOf" srcId="{15E7CC9E-00E1-7243-83A9-8012D79B3956}" destId="{59E0415C-77D8-A04F-83A0-3081ED6D1C04}" srcOrd="0" destOrd="0" presId="urn:microsoft.com/office/officeart/2005/8/layout/process2"/>
    <dgm:cxn modelId="{29878528-1BCE-AA4B-8F16-C81BDF8D3383}" type="presParOf" srcId="{15E7CC9E-00E1-7243-83A9-8012D79B3956}" destId="{0667C5C8-2B87-4E45-BF35-2E22F33ADB26}" srcOrd="1" destOrd="0" presId="urn:microsoft.com/office/officeart/2005/8/layout/process2"/>
    <dgm:cxn modelId="{6C8A0034-E740-2D4E-B6C5-887AC3FF9559}" type="presParOf" srcId="{0667C5C8-2B87-4E45-BF35-2E22F33ADB26}" destId="{7651346B-35AA-754D-B381-47C3D545C0DD}" srcOrd="0" destOrd="0" presId="urn:microsoft.com/office/officeart/2005/8/layout/process2"/>
    <dgm:cxn modelId="{AF5906FD-279E-EE4E-8C01-04C34628C39A}" type="presParOf" srcId="{15E7CC9E-00E1-7243-83A9-8012D79B3956}" destId="{A41CE053-3B43-ED44-8C9E-9876F547D574}"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EDF6E1-E61A-784D-B8ED-54CE73ACE77C}" type="doc">
      <dgm:prSet loTypeId="urn:microsoft.com/office/officeart/2005/8/layout/lProcess3" loCatId="" qsTypeId="urn:microsoft.com/office/officeart/2005/8/quickstyle/simple1" qsCatId="simple" csTypeId="urn:microsoft.com/office/officeart/2005/8/colors/accent1_2" csCatId="accent1" phldr="1"/>
      <dgm:spPr/>
      <dgm:t>
        <a:bodyPr/>
        <a:lstStyle/>
        <a:p>
          <a:endParaRPr lang="en-US"/>
        </a:p>
      </dgm:t>
    </dgm:pt>
    <dgm:pt modelId="{85C521BA-D7BF-AE43-A0F6-559F3BE9A909}">
      <dgm:prSet phldrT="[Text]"/>
      <dgm:spPr/>
      <dgm:t>
        <a:bodyPr/>
        <a:lstStyle/>
        <a:p>
          <a:r>
            <a:rPr lang="en-US" dirty="0"/>
            <a:t>Subject</a:t>
          </a:r>
        </a:p>
      </dgm:t>
    </dgm:pt>
    <dgm:pt modelId="{057BC3C8-2F00-8940-B108-D0C798572395}" type="parTrans" cxnId="{C1245FA0-395A-3A48-B3D5-016273844C0E}">
      <dgm:prSet/>
      <dgm:spPr/>
      <dgm:t>
        <a:bodyPr/>
        <a:lstStyle/>
        <a:p>
          <a:endParaRPr lang="en-US"/>
        </a:p>
      </dgm:t>
    </dgm:pt>
    <dgm:pt modelId="{CBE0D821-436F-4049-B813-D3733908D143}" type="sibTrans" cxnId="{C1245FA0-395A-3A48-B3D5-016273844C0E}">
      <dgm:prSet/>
      <dgm:spPr/>
      <dgm:t>
        <a:bodyPr/>
        <a:lstStyle/>
        <a:p>
          <a:endParaRPr lang="en-US"/>
        </a:p>
      </dgm:t>
    </dgm:pt>
    <dgm:pt modelId="{9B6F57FE-FD38-FE47-B9FB-0E5BD1B7AF34}">
      <dgm:prSet phldrT="[Text]"/>
      <dgm:spPr/>
      <dgm:t>
        <a:bodyPr/>
        <a:lstStyle/>
        <a:p>
          <a:r>
            <a:rPr lang="en-US" dirty="0"/>
            <a:t>The who or what who performs the action. Can be a noun, pronoun or a gerund.</a:t>
          </a:r>
        </a:p>
      </dgm:t>
    </dgm:pt>
    <dgm:pt modelId="{1CB3A0D2-C5ED-0440-84AB-DB04C06DEFD8}" type="parTrans" cxnId="{B0B19A96-72EE-DF42-A109-359567DDAB18}">
      <dgm:prSet/>
      <dgm:spPr/>
      <dgm:t>
        <a:bodyPr/>
        <a:lstStyle/>
        <a:p>
          <a:endParaRPr lang="en-US"/>
        </a:p>
      </dgm:t>
    </dgm:pt>
    <dgm:pt modelId="{9130B2BE-F03D-CC45-B165-A0AEBC30E5DA}" type="sibTrans" cxnId="{B0B19A96-72EE-DF42-A109-359567DDAB18}">
      <dgm:prSet/>
      <dgm:spPr/>
      <dgm:t>
        <a:bodyPr/>
        <a:lstStyle/>
        <a:p>
          <a:endParaRPr lang="en-US"/>
        </a:p>
      </dgm:t>
    </dgm:pt>
    <dgm:pt modelId="{007C83A6-E3B0-7349-8094-580518FEC7F8}">
      <dgm:prSet phldrT="[Text]"/>
      <dgm:spPr/>
      <dgm:t>
        <a:bodyPr/>
        <a:lstStyle/>
        <a:p>
          <a:r>
            <a:rPr lang="en-US" dirty="0"/>
            <a:t>e.g. the professor, he, eating</a:t>
          </a:r>
        </a:p>
      </dgm:t>
    </dgm:pt>
    <dgm:pt modelId="{55E1C82F-38CB-DD4B-880E-AB67E376C231}" type="parTrans" cxnId="{42521A9D-8ECE-A648-9859-D1E5D78CBD73}">
      <dgm:prSet/>
      <dgm:spPr/>
      <dgm:t>
        <a:bodyPr/>
        <a:lstStyle/>
        <a:p>
          <a:endParaRPr lang="en-US"/>
        </a:p>
      </dgm:t>
    </dgm:pt>
    <dgm:pt modelId="{1AC31E2D-850F-4E46-8FE7-3F1D6D73BA03}" type="sibTrans" cxnId="{42521A9D-8ECE-A648-9859-D1E5D78CBD73}">
      <dgm:prSet/>
      <dgm:spPr/>
      <dgm:t>
        <a:bodyPr/>
        <a:lstStyle/>
        <a:p>
          <a:endParaRPr lang="en-US"/>
        </a:p>
      </dgm:t>
    </dgm:pt>
    <dgm:pt modelId="{BBA02D1B-FBDD-D44A-91C3-1F9E64BDAE4B}">
      <dgm:prSet phldrT="[Text]"/>
      <dgm:spPr/>
      <dgm:t>
        <a:bodyPr/>
        <a:lstStyle/>
        <a:p>
          <a:r>
            <a:rPr lang="en-US" dirty="0"/>
            <a:t>Verb</a:t>
          </a:r>
        </a:p>
      </dgm:t>
    </dgm:pt>
    <dgm:pt modelId="{08F7954E-0D50-5644-8436-8348D1E1ED28}" type="parTrans" cxnId="{E880B166-E7BD-5140-B475-BA5270CB8178}">
      <dgm:prSet/>
      <dgm:spPr/>
      <dgm:t>
        <a:bodyPr/>
        <a:lstStyle/>
        <a:p>
          <a:endParaRPr lang="en-US"/>
        </a:p>
      </dgm:t>
    </dgm:pt>
    <dgm:pt modelId="{9DAEEBBE-EAAC-094E-849C-6E2231B2405A}" type="sibTrans" cxnId="{E880B166-E7BD-5140-B475-BA5270CB8178}">
      <dgm:prSet/>
      <dgm:spPr/>
      <dgm:t>
        <a:bodyPr/>
        <a:lstStyle/>
        <a:p>
          <a:endParaRPr lang="en-US"/>
        </a:p>
      </dgm:t>
    </dgm:pt>
    <dgm:pt modelId="{5FBCA38C-EDF4-B645-AEF2-0F7E6567E4BE}">
      <dgm:prSet phldrT="[Text]"/>
      <dgm:spPr/>
      <dgm:t>
        <a:bodyPr/>
        <a:lstStyle/>
        <a:p>
          <a:r>
            <a:rPr lang="en-US" dirty="0"/>
            <a:t>The action or state of being. Can be a verb or a verb phrase.</a:t>
          </a:r>
        </a:p>
      </dgm:t>
    </dgm:pt>
    <dgm:pt modelId="{463CE09E-CB89-234C-9B16-11BC3CA9CFB7}" type="parTrans" cxnId="{B6874BF9-1541-5C42-B80F-C05F2B77E26B}">
      <dgm:prSet/>
      <dgm:spPr/>
      <dgm:t>
        <a:bodyPr/>
        <a:lstStyle/>
        <a:p>
          <a:endParaRPr lang="en-US"/>
        </a:p>
      </dgm:t>
    </dgm:pt>
    <dgm:pt modelId="{28E31950-4A51-EC43-B5E9-CB8D0443748F}" type="sibTrans" cxnId="{B6874BF9-1541-5C42-B80F-C05F2B77E26B}">
      <dgm:prSet/>
      <dgm:spPr/>
      <dgm:t>
        <a:bodyPr/>
        <a:lstStyle/>
        <a:p>
          <a:endParaRPr lang="en-US"/>
        </a:p>
      </dgm:t>
    </dgm:pt>
    <dgm:pt modelId="{34982937-71F3-F146-BEB1-EB1A913FD7B9}">
      <dgm:prSet phldrT="[Text]"/>
      <dgm:spPr/>
      <dgm:t>
        <a:bodyPr/>
        <a:lstStyle/>
        <a:p>
          <a:r>
            <a:rPr lang="en-US" dirty="0"/>
            <a:t>e.g. talks, saw, may believe</a:t>
          </a:r>
        </a:p>
      </dgm:t>
    </dgm:pt>
    <dgm:pt modelId="{70EE673F-9071-DD4C-AF31-F5D7CB88F509}" type="parTrans" cxnId="{7834899C-3D55-7A46-9B32-08867057F9BA}">
      <dgm:prSet/>
      <dgm:spPr/>
      <dgm:t>
        <a:bodyPr/>
        <a:lstStyle/>
        <a:p>
          <a:endParaRPr lang="en-US"/>
        </a:p>
      </dgm:t>
    </dgm:pt>
    <dgm:pt modelId="{7CD34C3B-D29A-1845-A4BE-90D8DF0ABD7E}" type="sibTrans" cxnId="{7834899C-3D55-7A46-9B32-08867057F9BA}">
      <dgm:prSet/>
      <dgm:spPr/>
      <dgm:t>
        <a:bodyPr/>
        <a:lstStyle/>
        <a:p>
          <a:endParaRPr lang="en-US"/>
        </a:p>
      </dgm:t>
    </dgm:pt>
    <dgm:pt modelId="{EDF83885-11C9-AF4F-8F10-9F5E16028755}">
      <dgm:prSet phldrT="[Text]"/>
      <dgm:spPr/>
      <dgm:t>
        <a:bodyPr/>
        <a:lstStyle/>
        <a:p>
          <a:r>
            <a:rPr lang="en-US" dirty="0"/>
            <a:t>Conjunction</a:t>
          </a:r>
        </a:p>
      </dgm:t>
    </dgm:pt>
    <dgm:pt modelId="{C24F3ECD-C804-714F-9F95-DDE4E21D635C}" type="parTrans" cxnId="{97133E4E-848E-D548-9A37-F5BF2D6D4EBE}">
      <dgm:prSet/>
      <dgm:spPr/>
      <dgm:t>
        <a:bodyPr/>
        <a:lstStyle/>
        <a:p>
          <a:endParaRPr lang="en-US"/>
        </a:p>
      </dgm:t>
    </dgm:pt>
    <dgm:pt modelId="{0CBB4332-D11F-3D4B-9833-44DB38636907}" type="sibTrans" cxnId="{97133E4E-848E-D548-9A37-F5BF2D6D4EBE}">
      <dgm:prSet/>
      <dgm:spPr/>
      <dgm:t>
        <a:bodyPr/>
        <a:lstStyle/>
        <a:p>
          <a:endParaRPr lang="en-US"/>
        </a:p>
      </dgm:t>
    </dgm:pt>
    <dgm:pt modelId="{62DB2EE5-D6C9-F447-8C9D-E279CCDF29AE}">
      <dgm:prSet phldrT="[Text]"/>
      <dgm:spPr/>
      <dgm:t>
        <a:bodyPr/>
        <a:lstStyle/>
        <a:p>
          <a:r>
            <a:rPr lang="en-US" dirty="0"/>
            <a:t>Link the same types of words, including nouns, verbs and sentences</a:t>
          </a:r>
        </a:p>
      </dgm:t>
    </dgm:pt>
    <dgm:pt modelId="{5100709B-5A3B-7E48-A241-E1F56F5CE9C1}" type="parTrans" cxnId="{262F0077-6A56-FC4D-B7D8-30BB1A94EBF6}">
      <dgm:prSet/>
      <dgm:spPr/>
      <dgm:t>
        <a:bodyPr/>
        <a:lstStyle/>
        <a:p>
          <a:endParaRPr lang="en-US"/>
        </a:p>
      </dgm:t>
    </dgm:pt>
    <dgm:pt modelId="{ED913C10-B789-2344-B0B8-04383DA44AC8}" type="sibTrans" cxnId="{262F0077-6A56-FC4D-B7D8-30BB1A94EBF6}">
      <dgm:prSet/>
      <dgm:spPr/>
      <dgm:t>
        <a:bodyPr/>
        <a:lstStyle/>
        <a:p>
          <a:endParaRPr lang="en-US"/>
        </a:p>
      </dgm:t>
    </dgm:pt>
    <dgm:pt modelId="{C503A3E3-0486-4840-9F68-D4D9282CC321}">
      <dgm:prSet phldrT="[Text]"/>
      <dgm:spPr/>
      <dgm:t>
        <a:bodyPr/>
        <a:lstStyle/>
        <a:p>
          <a:r>
            <a:rPr lang="en-US" dirty="0"/>
            <a:t>e.g. for, and, nor, but, or, yet, so</a:t>
          </a:r>
        </a:p>
      </dgm:t>
    </dgm:pt>
    <dgm:pt modelId="{17820641-B9A4-6149-A556-046F6B5C4467}" type="parTrans" cxnId="{B328167C-E14C-F348-9981-3C6F24ACA768}">
      <dgm:prSet/>
      <dgm:spPr/>
      <dgm:t>
        <a:bodyPr/>
        <a:lstStyle/>
        <a:p>
          <a:endParaRPr lang="en-US"/>
        </a:p>
      </dgm:t>
    </dgm:pt>
    <dgm:pt modelId="{02DB5FAE-F729-CF40-AB44-AC2C08A0C13A}" type="sibTrans" cxnId="{B328167C-E14C-F348-9981-3C6F24ACA768}">
      <dgm:prSet/>
      <dgm:spPr/>
      <dgm:t>
        <a:bodyPr/>
        <a:lstStyle/>
        <a:p>
          <a:endParaRPr lang="en-US"/>
        </a:p>
      </dgm:t>
    </dgm:pt>
    <dgm:pt modelId="{D3005FA7-4212-CF45-A4A0-946D5CAEA11A}">
      <dgm:prSet/>
      <dgm:spPr/>
      <dgm:t>
        <a:bodyPr/>
        <a:lstStyle/>
        <a:p>
          <a:r>
            <a:rPr lang="en-US" dirty="0"/>
            <a:t>Link words in a sentence by showing the relationship between them</a:t>
          </a:r>
        </a:p>
      </dgm:t>
    </dgm:pt>
    <dgm:pt modelId="{85517E85-2777-9442-8516-6174810E2D1C}" type="parTrans" cxnId="{7E7D3F32-FB69-764C-AC2C-4F79C96F8922}">
      <dgm:prSet/>
      <dgm:spPr/>
      <dgm:t>
        <a:bodyPr/>
        <a:lstStyle/>
        <a:p>
          <a:endParaRPr lang="en-US"/>
        </a:p>
      </dgm:t>
    </dgm:pt>
    <dgm:pt modelId="{5E61A9C5-8A55-8C4D-A01A-1644C46ED876}" type="sibTrans" cxnId="{7E7D3F32-FB69-764C-AC2C-4F79C96F8922}">
      <dgm:prSet/>
      <dgm:spPr/>
      <dgm:t>
        <a:bodyPr/>
        <a:lstStyle/>
        <a:p>
          <a:endParaRPr lang="en-US"/>
        </a:p>
      </dgm:t>
    </dgm:pt>
    <dgm:pt modelId="{2B1B18A1-1D74-7F4B-BFFC-EE3D6FF31F2E}">
      <dgm:prSet/>
      <dgm:spPr/>
      <dgm:t>
        <a:bodyPr/>
        <a:lstStyle/>
        <a:p>
          <a:r>
            <a:rPr lang="en-US" dirty="0"/>
            <a:t>Preposition</a:t>
          </a:r>
        </a:p>
      </dgm:t>
    </dgm:pt>
    <dgm:pt modelId="{813D9203-8CA9-ED48-AB21-85C76744D507}" type="parTrans" cxnId="{082EEA2C-13E0-6B4E-8A97-EE7FB7910F2B}">
      <dgm:prSet/>
      <dgm:spPr/>
      <dgm:t>
        <a:bodyPr/>
        <a:lstStyle/>
        <a:p>
          <a:endParaRPr lang="en-US"/>
        </a:p>
      </dgm:t>
    </dgm:pt>
    <dgm:pt modelId="{309895AA-FF66-8247-A983-EFF603DAE5A9}" type="sibTrans" cxnId="{082EEA2C-13E0-6B4E-8A97-EE7FB7910F2B}">
      <dgm:prSet/>
      <dgm:spPr/>
      <dgm:t>
        <a:bodyPr/>
        <a:lstStyle/>
        <a:p>
          <a:endParaRPr lang="en-US"/>
        </a:p>
      </dgm:t>
    </dgm:pt>
    <dgm:pt modelId="{68BC553E-68AE-6C4A-BDD3-54CE4367A50E}">
      <dgm:prSet/>
      <dgm:spPr/>
      <dgm:t>
        <a:bodyPr/>
        <a:lstStyle/>
        <a:p>
          <a:r>
            <a:rPr lang="en-US" dirty="0"/>
            <a:t>e.g. at, on, above, over, through</a:t>
          </a:r>
        </a:p>
      </dgm:t>
    </dgm:pt>
    <dgm:pt modelId="{841BC0CA-00FB-F44D-85F8-687272BBBFF6}" type="parTrans" cxnId="{4156E3A3-E3C9-E345-A914-C51169E44450}">
      <dgm:prSet/>
      <dgm:spPr/>
      <dgm:t>
        <a:bodyPr/>
        <a:lstStyle/>
        <a:p>
          <a:endParaRPr lang="en-US"/>
        </a:p>
      </dgm:t>
    </dgm:pt>
    <dgm:pt modelId="{8BDDA9B6-B634-1D4D-A481-05B82273E10E}" type="sibTrans" cxnId="{4156E3A3-E3C9-E345-A914-C51169E44450}">
      <dgm:prSet/>
      <dgm:spPr/>
      <dgm:t>
        <a:bodyPr/>
        <a:lstStyle/>
        <a:p>
          <a:endParaRPr lang="en-US"/>
        </a:p>
      </dgm:t>
    </dgm:pt>
    <dgm:pt modelId="{A5B66F93-A043-7440-8E97-0B51C9325251}" type="pres">
      <dgm:prSet presAssocID="{C2EDF6E1-E61A-784D-B8ED-54CE73ACE77C}" presName="Name0" presStyleCnt="0">
        <dgm:presLayoutVars>
          <dgm:chPref val="3"/>
          <dgm:dir/>
          <dgm:animLvl val="lvl"/>
          <dgm:resizeHandles/>
        </dgm:presLayoutVars>
      </dgm:prSet>
      <dgm:spPr/>
    </dgm:pt>
    <dgm:pt modelId="{A1A5D32E-0011-8D42-BD70-5212AFB5A84D}" type="pres">
      <dgm:prSet presAssocID="{85C521BA-D7BF-AE43-A0F6-559F3BE9A909}" presName="horFlow" presStyleCnt="0"/>
      <dgm:spPr/>
    </dgm:pt>
    <dgm:pt modelId="{11A36BDD-5BE0-CE4E-B66F-08357FBBCDBC}" type="pres">
      <dgm:prSet presAssocID="{85C521BA-D7BF-AE43-A0F6-559F3BE9A909}" presName="bigChev" presStyleLbl="node1" presStyleIdx="0" presStyleCnt="4"/>
      <dgm:spPr/>
    </dgm:pt>
    <dgm:pt modelId="{C3A4B975-E5CE-D047-8DA6-DE3C4E1D656F}" type="pres">
      <dgm:prSet presAssocID="{1CB3A0D2-C5ED-0440-84AB-DB04C06DEFD8}" presName="parTrans" presStyleCnt="0"/>
      <dgm:spPr/>
    </dgm:pt>
    <dgm:pt modelId="{F32D190C-810C-684F-9206-BE411B33EF0C}" type="pres">
      <dgm:prSet presAssocID="{9B6F57FE-FD38-FE47-B9FB-0E5BD1B7AF34}" presName="node" presStyleLbl="alignAccFollowNode1" presStyleIdx="0" presStyleCnt="8" custAng="0" custScaleX="191403">
        <dgm:presLayoutVars>
          <dgm:bulletEnabled val="1"/>
        </dgm:presLayoutVars>
      </dgm:prSet>
      <dgm:spPr/>
    </dgm:pt>
    <dgm:pt modelId="{0A379617-97F1-6849-B661-C2D8F1271BD1}" type="pres">
      <dgm:prSet presAssocID="{9130B2BE-F03D-CC45-B165-A0AEBC30E5DA}" presName="sibTrans" presStyleCnt="0"/>
      <dgm:spPr/>
    </dgm:pt>
    <dgm:pt modelId="{62D8E0AC-F60D-0242-BB34-9C6E24F4F2CE}" type="pres">
      <dgm:prSet presAssocID="{007C83A6-E3B0-7349-8094-580518FEC7F8}" presName="node" presStyleLbl="alignAccFollowNode1" presStyleIdx="1" presStyleCnt="8">
        <dgm:presLayoutVars>
          <dgm:bulletEnabled val="1"/>
        </dgm:presLayoutVars>
      </dgm:prSet>
      <dgm:spPr/>
    </dgm:pt>
    <dgm:pt modelId="{4FB7BB75-7AB1-6548-BFC7-FAC16A25D8E3}" type="pres">
      <dgm:prSet presAssocID="{85C521BA-D7BF-AE43-A0F6-559F3BE9A909}" presName="vSp" presStyleCnt="0"/>
      <dgm:spPr/>
    </dgm:pt>
    <dgm:pt modelId="{44EE02E6-6CCB-624D-9C58-B20F2FB1027A}" type="pres">
      <dgm:prSet presAssocID="{BBA02D1B-FBDD-D44A-91C3-1F9E64BDAE4B}" presName="horFlow" presStyleCnt="0"/>
      <dgm:spPr/>
    </dgm:pt>
    <dgm:pt modelId="{8CD34046-3C0D-7648-B624-59341720918D}" type="pres">
      <dgm:prSet presAssocID="{BBA02D1B-FBDD-D44A-91C3-1F9E64BDAE4B}" presName="bigChev" presStyleLbl="node1" presStyleIdx="1" presStyleCnt="4"/>
      <dgm:spPr/>
    </dgm:pt>
    <dgm:pt modelId="{B5220B95-1312-DB46-9245-61ED2CEDD228}" type="pres">
      <dgm:prSet presAssocID="{463CE09E-CB89-234C-9B16-11BC3CA9CFB7}" presName="parTrans" presStyleCnt="0"/>
      <dgm:spPr/>
    </dgm:pt>
    <dgm:pt modelId="{4D8EE25B-058F-E843-8C4A-A1A8947EADCC}" type="pres">
      <dgm:prSet presAssocID="{5FBCA38C-EDF4-B645-AEF2-0F7E6567E4BE}" presName="node" presStyleLbl="alignAccFollowNode1" presStyleIdx="2" presStyleCnt="8" custAng="0" custScaleX="191403">
        <dgm:presLayoutVars>
          <dgm:bulletEnabled val="1"/>
        </dgm:presLayoutVars>
      </dgm:prSet>
      <dgm:spPr/>
    </dgm:pt>
    <dgm:pt modelId="{26E61F43-323D-7E4C-AB19-51DEE201BAFC}" type="pres">
      <dgm:prSet presAssocID="{28E31950-4A51-EC43-B5E9-CB8D0443748F}" presName="sibTrans" presStyleCnt="0"/>
      <dgm:spPr/>
    </dgm:pt>
    <dgm:pt modelId="{61F09647-2EFF-9641-A7CE-2873F215D659}" type="pres">
      <dgm:prSet presAssocID="{34982937-71F3-F146-BEB1-EB1A913FD7B9}" presName="node" presStyleLbl="alignAccFollowNode1" presStyleIdx="3" presStyleCnt="8">
        <dgm:presLayoutVars>
          <dgm:bulletEnabled val="1"/>
        </dgm:presLayoutVars>
      </dgm:prSet>
      <dgm:spPr/>
    </dgm:pt>
    <dgm:pt modelId="{D7B8D41F-BF82-2D4B-9E90-A778F1446214}" type="pres">
      <dgm:prSet presAssocID="{BBA02D1B-FBDD-D44A-91C3-1F9E64BDAE4B}" presName="vSp" presStyleCnt="0"/>
      <dgm:spPr/>
    </dgm:pt>
    <dgm:pt modelId="{F1F3939E-11C3-0049-AC37-776F746D4C79}" type="pres">
      <dgm:prSet presAssocID="{EDF83885-11C9-AF4F-8F10-9F5E16028755}" presName="horFlow" presStyleCnt="0"/>
      <dgm:spPr/>
    </dgm:pt>
    <dgm:pt modelId="{9ED5058D-1FA0-3543-AB71-34A0B1651C6D}" type="pres">
      <dgm:prSet presAssocID="{EDF83885-11C9-AF4F-8F10-9F5E16028755}" presName="bigChev" presStyleLbl="node1" presStyleIdx="2" presStyleCnt="4"/>
      <dgm:spPr/>
    </dgm:pt>
    <dgm:pt modelId="{8B609150-CAA3-0F46-81C8-02D8DC5ECD63}" type="pres">
      <dgm:prSet presAssocID="{5100709B-5A3B-7E48-A241-E1F56F5CE9C1}" presName="parTrans" presStyleCnt="0"/>
      <dgm:spPr/>
    </dgm:pt>
    <dgm:pt modelId="{0EB57D32-ABB7-624D-94B1-824A1F89FBEF}" type="pres">
      <dgm:prSet presAssocID="{62DB2EE5-D6C9-F447-8C9D-E279CCDF29AE}" presName="node" presStyleLbl="alignAccFollowNode1" presStyleIdx="4" presStyleCnt="8" custAng="0" custScaleX="191403">
        <dgm:presLayoutVars>
          <dgm:bulletEnabled val="1"/>
        </dgm:presLayoutVars>
      </dgm:prSet>
      <dgm:spPr/>
    </dgm:pt>
    <dgm:pt modelId="{B7497C7A-99D3-2246-A656-5EF08738C98E}" type="pres">
      <dgm:prSet presAssocID="{ED913C10-B789-2344-B0B8-04383DA44AC8}" presName="sibTrans" presStyleCnt="0"/>
      <dgm:spPr/>
    </dgm:pt>
    <dgm:pt modelId="{105CA88A-BFC4-F24E-B8D2-EDDD38A80FD0}" type="pres">
      <dgm:prSet presAssocID="{C503A3E3-0486-4840-9F68-D4D9282CC321}" presName="node" presStyleLbl="alignAccFollowNode1" presStyleIdx="5" presStyleCnt="8">
        <dgm:presLayoutVars>
          <dgm:bulletEnabled val="1"/>
        </dgm:presLayoutVars>
      </dgm:prSet>
      <dgm:spPr/>
    </dgm:pt>
    <dgm:pt modelId="{2F4BDF02-0410-E74C-A3D6-C760DE7F80DD}" type="pres">
      <dgm:prSet presAssocID="{EDF83885-11C9-AF4F-8F10-9F5E16028755}" presName="vSp" presStyleCnt="0"/>
      <dgm:spPr/>
    </dgm:pt>
    <dgm:pt modelId="{C2D8DA98-DCBC-B743-93B9-C52CBD353B7B}" type="pres">
      <dgm:prSet presAssocID="{2B1B18A1-1D74-7F4B-BFFC-EE3D6FF31F2E}" presName="horFlow" presStyleCnt="0"/>
      <dgm:spPr/>
    </dgm:pt>
    <dgm:pt modelId="{52109005-328E-4E46-B95A-056CDE76CAC0}" type="pres">
      <dgm:prSet presAssocID="{2B1B18A1-1D74-7F4B-BFFC-EE3D6FF31F2E}" presName="bigChev" presStyleLbl="node1" presStyleIdx="3" presStyleCnt="4"/>
      <dgm:spPr/>
    </dgm:pt>
    <dgm:pt modelId="{77663CB9-A484-A343-859E-646182FD3766}" type="pres">
      <dgm:prSet presAssocID="{85517E85-2777-9442-8516-6174810E2D1C}" presName="parTrans" presStyleCnt="0"/>
      <dgm:spPr/>
    </dgm:pt>
    <dgm:pt modelId="{A8754297-2C48-2040-A186-D27E7428742A}" type="pres">
      <dgm:prSet presAssocID="{D3005FA7-4212-CF45-A4A0-946D5CAEA11A}" presName="node" presStyleLbl="alignAccFollowNode1" presStyleIdx="6" presStyleCnt="8" custAng="0" custScaleX="191403">
        <dgm:presLayoutVars>
          <dgm:bulletEnabled val="1"/>
        </dgm:presLayoutVars>
      </dgm:prSet>
      <dgm:spPr/>
    </dgm:pt>
    <dgm:pt modelId="{37B902E6-8F24-4945-AC5B-530BF3960FFB}" type="pres">
      <dgm:prSet presAssocID="{5E61A9C5-8A55-8C4D-A01A-1644C46ED876}" presName="sibTrans" presStyleCnt="0"/>
      <dgm:spPr/>
    </dgm:pt>
    <dgm:pt modelId="{FDB92CC4-51C8-C04B-9F1E-3C4BE7D6970A}" type="pres">
      <dgm:prSet presAssocID="{68BC553E-68AE-6C4A-BDD3-54CE4367A50E}" presName="node" presStyleLbl="alignAccFollowNode1" presStyleIdx="7" presStyleCnt="8">
        <dgm:presLayoutVars>
          <dgm:bulletEnabled val="1"/>
        </dgm:presLayoutVars>
      </dgm:prSet>
      <dgm:spPr/>
    </dgm:pt>
  </dgm:ptLst>
  <dgm:cxnLst>
    <dgm:cxn modelId="{1B3B2528-3C3A-9048-9DE2-EAD0B263E76E}" type="presOf" srcId="{9B6F57FE-FD38-FE47-B9FB-0E5BD1B7AF34}" destId="{F32D190C-810C-684F-9206-BE411B33EF0C}" srcOrd="0" destOrd="0" presId="urn:microsoft.com/office/officeart/2005/8/layout/lProcess3"/>
    <dgm:cxn modelId="{11080729-7B49-114D-BD65-029334603490}" type="presOf" srcId="{EDF83885-11C9-AF4F-8F10-9F5E16028755}" destId="{9ED5058D-1FA0-3543-AB71-34A0B1651C6D}" srcOrd="0" destOrd="0" presId="urn:microsoft.com/office/officeart/2005/8/layout/lProcess3"/>
    <dgm:cxn modelId="{082EEA2C-13E0-6B4E-8A97-EE7FB7910F2B}" srcId="{C2EDF6E1-E61A-784D-B8ED-54CE73ACE77C}" destId="{2B1B18A1-1D74-7F4B-BFFC-EE3D6FF31F2E}" srcOrd="3" destOrd="0" parTransId="{813D9203-8CA9-ED48-AB21-85C76744D507}" sibTransId="{309895AA-FF66-8247-A983-EFF603DAE5A9}"/>
    <dgm:cxn modelId="{7E7D3F32-FB69-764C-AC2C-4F79C96F8922}" srcId="{2B1B18A1-1D74-7F4B-BFFC-EE3D6FF31F2E}" destId="{D3005FA7-4212-CF45-A4A0-946D5CAEA11A}" srcOrd="0" destOrd="0" parTransId="{85517E85-2777-9442-8516-6174810E2D1C}" sibTransId="{5E61A9C5-8A55-8C4D-A01A-1644C46ED876}"/>
    <dgm:cxn modelId="{97133E4E-848E-D548-9A37-F5BF2D6D4EBE}" srcId="{C2EDF6E1-E61A-784D-B8ED-54CE73ACE77C}" destId="{EDF83885-11C9-AF4F-8F10-9F5E16028755}" srcOrd="2" destOrd="0" parTransId="{C24F3ECD-C804-714F-9F95-DDE4E21D635C}" sibTransId="{0CBB4332-D11F-3D4B-9833-44DB38636907}"/>
    <dgm:cxn modelId="{CAF66950-AB0D-1B4F-BE03-F328BC62C4E6}" type="presOf" srcId="{D3005FA7-4212-CF45-A4A0-946D5CAEA11A}" destId="{A8754297-2C48-2040-A186-D27E7428742A}" srcOrd="0" destOrd="0" presId="urn:microsoft.com/office/officeart/2005/8/layout/lProcess3"/>
    <dgm:cxn modelId="{E093A261-02EC-2648-B038-C8DD7BCE775B}" type="presOf" srcId="{007C83A6-E3B0-7349-8094-580518FEC7F8}" destId="{62D8E0AC-F60D-0242-BB34-9C6E24F4F2CE}" srcOrd="0" destOrd="0" presId="urn:microsoft.com/office/officeart/2005/8/layout/lProcess3"/>
    <dgm:cxn modelId="{E880B166-E7BD-5140-B475-BA5270CB8178}" srcId="{C2EDF6E1-E61A-784D-B8ED-54CE73ACE77C}" destId="{BBA02D1B-FBDD-D44A-91C3-1F9E64BDAE4B}" srcOrd="1" destOrd="0" parTransId="{08F7954E-0D50-5644-8436-8348D1E1ED28}" sibTransId="{9DAEEBBE-EAAC-094E-849C-6E2231B2405A}"/>
    <dgm:cxn modelId="{262F0077-6A56-FC4D-B7D8-30BB1A94EBF6}" srcId="{EDF83885-11C9-AF4F-8F10-9F5E16028755}" destId="{62DB2EE5-D6C9-F447-8C9D-E279CCDF29AE}" srcOrd="0" destOrd="0" parTransId="{5100709B-5A3B-7E48-A241-E1F56F5CE9C1}" sibTransId="{ED913C10-B789-2344-B0B8-04383DA44AC8}"/>
    <dgm:cxn modelId="{B328167C-E14C-F348-9981-3C6F24ACA768}" srcId="{EDF83885-11C9-AF4F-8F10-9F5E16028755}" destId="{C503A3E3-0486-4840-9F68-D4D9282CC321}" srcOrd="1" destOrd="0" parTransId="{17820641-B9A4-6149-A556-046F6B5C4467}" sibTransId="{02DB5FAE-F729-CF40-AB44-AC2C08A0C13A}"/>
    <dgm:cxn modelId="{B0B19A96-72EE-DF42-A109-359567DDAB18}" srcId="{85C521BA-D7BF-AE43-A0F6-559F3BE9A909}" destId="{9B6F57FE-FD38-FE47-B9FB-0E5BD1B7AF34}" srcOrd="0" destOrd="0" parTransId="{1CB3A0D2-C5ED-0440-84AB-DB04C06DEFD8}" sibTransId="{9130B2BE-F03D-CC45-B165-A0AEBC30E5DA}"/>
    <dgm:cxn modelId="{C9B0699B-1B51-E345-A137-356B1E4E9D3D}" type="presOf" srcId="{68BC553E-68AE-6C4A-BDD3-54CE4367A50E}" destId="{FDB92CC4-51C8-C04B-9F1E-3C4BE7D6970A}" srcOrd="0" destOrd="0" presId="urn:microsoft.com/office/officeart/2005/8/layout/lProcess3"/>
    <dgm:cxn modelId="{7834899C-3D55-7A46-9B32-08867057F9BA}" srcId="{BBA02D1B-FBDD-D44A-91C3-1F9E64BDAE4B}" destId="{34982937-71F3-F146-BEB1-EB1A913FD7B9}" srcOrd="1" destOrd="0" parTransId="{70EE673F-9071-DD4C-AF31-F5D7CB88F509}" sibTransId="{7CD34C3B-D29A-1845-A4BE-90D8DF0ABD7E}"/>
    <dgm:cxn modelId="{42521A9D-8ECE-A648-9859-D1E5D78CBD73}" srcId="{85C521BA-D7BF-AE43-A0F6-559F3BE9A909}" destId="{007C83A6-E3B0-7349-8094-580518FEC7F8}" srcOrd="1" destOrd="0" parTransId="{55E1C82F-38CB-DD4B-880E-AB67E376C231}" sibTransId="{1AC31E2D-850F-4E46-8FE7-3F1D6D73BA03}"/>
    <dgm:cxn modelId="{C1245FA0-395A-3A48-B3D5-016273844C0E}" srcId="{C2EDF6E1-E61A-784D-B8ED-54CE73ACE77C}" destId="{85C521BA-D7BF-AE43-A0F6-559F3BE9A909}" srcOrd="0" destOrd="0" parTransId="{057BC3C8-2F00-8940-B108-D0C798572395}" sibTransId="{CBE0D821-436F-4049-B813-D3733908D143}"/>
    <dgm:cxn modelId="{7C8533A1-6655-1B4B-9246-2937C4460E4E}" type="presOf" srcId="{34982937-71F3-F146-BEB1-EB1A913FD7B9}" destId="{61F09647-2EFF-9641-A7CE-2873F215D659}" srcOrd="0" destOrd="0" presId="urn:microsoft.com/office/officeart/2005/8/layout/lProcess3"/>
    <dgm:cxn modelId="{4156E3A3-E3C9-E345-A914-C51169E44450}" srcId="{2B1B18A1-1D74-7F4B-BFFC-EE3D6FF31F2E}" destId="{68BC553E-68AE-6C4A-BDD3-54CE4367A50E}" srcOrd="1" destOrd="0" parTransId="{841BC0CA-00FB-F44D-85F8-687272BBBFF6}" sibTransId="{8BDDA9B6-B634-1D4D-A481-05B82273E10E}"/>
    <dgm:cxn modelId="{0DB219A8-A326-B447-98AA-1FB094598836}" type="presOf" srcId="{85C521BA-D7BF-AE43-A0F6-559F3BE9A909}" destId="{11A36BDD-5BE0-CE4E-B66F-08357FBBCDBC}" srcOrd="0" destOrd="0" presId="urn:microsoft.com/office/officeart/2005/8/layout/lProcess3"/>
    <dgm:cxn modelId="{F6BF25AE-DBD3-4A42-B19C-64BCB90F2D1A}" type="presOf" srcId="{62DB2EE5-D6C9-F447-8C9D-E279CCDF29AE}" destId="{0EB57D32-ABB7-624D-94B1-824A1F89FBEF}" srcOrd="0" destOrd="0" presId="urn:microsoft.com/office/officeart/2005/8/layout/lProcess3"/>
    <dgm:cxn modelId="{C8F179B2-1886-9B41-8598-2920FE6F0193}" type="presOf" srcId="{C503A3E3-0486-4840-9F68-D4D9282CC321}" destId="{105CA88A-BFC4-F24E-B8D2-EDDD38A80FD0}" srcOrd="0" destOrd="0" presId="urn:microsoft.com/office/officeart/2005/8/layout/lProcess3"/>
    <dgm:cxn modelId="{6F1983BB-9D7B-AE43-93B7-B47CF1C35A4F}" type="presOf" srcId="{C2EDF6E1-E61A-784D-B8ED-54CE73ACE77C}" destId="{A5B66F93-A043-7440-8E97-0B51C9325251}" srcOrd="0" destOrd="0" presId="urn:microsoft.com/office/officeart/2005/8/layout/lProcess3"/>
    <dgm:cxn modelId="{C8BEDAE1-B6AA-9540-A65F-86CBF534CC99}" type="presOf" srcId="{BBA02D1B-FBDD-D44A-91C3-1F9E64BDAE4B}" destId="{8CD34046-3C0D-7648-B624-59341720918D}" srcOrd="0" destOrd="0" presId="urn:microsoft.com/office/officeart/2005/8/layout/lProcess3"/>
    <dgm:cxn modelId="{E5DAD3E9-9F7D-0E4C-A454-EABDC97E2619}" type="presOf" srcId="{2B1B18A1-1D74-7F4B-BFFC-EE3D6FF31F2E}" destId="{52109005-328E-4E46-B95A-056CDE76CAC0}" srcOrd="0" destOrd="0" presId="urn:microsoft.com/office/officeart/2005/8/layout/lProcess3"/>
    <dgm:cxn modelId="{0034E5EB-C247-C84E-9BEC-19D014213E2E}" type="presOf" srcId="{5FBCA38C-EDF4-B645-AEF2-0F7E6567E4BE}" destId="{4D8EE25B-058F-E843-8C4A-A1A8947EADCC}" srcOrd="0" destOrd="0" presId="urn:microsoft.com/office/officeart/2005/8/layout/lProcess3"/>
    <dgm:cxn modelId="{B6874BF9-1541-5C42-B80F-C05F2B77E26B}" srcId="{BBA02D1B-FBDD-D44A-91C3-1F9E64BDAE4B}" destId="{5FBCA38C-EDF4-B645-AEF2-0F7E6567E4BE}" srcOrd="0" destOrd="0" parTransId="{463CE09E-CB89-234C-9B16-11BC3CA9CFB7}" sibTransId="{28E31950-4A51-EC43-B5E9-CB8D0443748F}"/>
    <dgm:cxn modelId="{FBA1588C-ABF2-C64E-8BEF-D01EBC79B367}" type="presParOf" srcId="{A5B66F93-A043-7440-8E97-0B51C9325251}" destId="{A1A5D32E-0011-8D42-BD70-5212AFB5A84D}" srcOrd="0" destOrd="0" presId="urn:microsoft.com/office/officeart/2005/8/layout/lProcess3"/>
    <dgm:cxn modelId="{53E695FF-5272-9046-AF47-50F2754D867C}" type="presParOf" srcId="{A1A5D32E-0011-8D42-BD70-5212AFB5A84D}" destId="{11A36BDD-5BE0-CE4E-B66F-08357FBBCDBC}" srcOrd="0" destOrd="0" presId="urn:microsoft.com/office/officeart/2005/8/layout/lProcess3"/>
    <dgm:cxn modelId="{17262A9F-DF8A-7A4F-8423-8A1A183542D3}" type="presParOf" srcId="{A1A5D32E-0011-8D42-BD70-5212AFB5A84D}" destId="{C3A4B975-E5CE-D047-8DA6-DE3C4E1D656F}" srcOrd="1" destOrd="0" presId="urn:microsoft.com/office/officeart/2005/8/layout/lProcess3"/>
    <dgm:cxn modelId="{0C5DEEFD-0476-8B42-9DA5-43BD98468512}" type="presParOf" srcId="{A1A5D32E-0011-8D42-BD70-5212AFB5A84D}" destId="{F32D190C-810C-684F-9206-BE411B33EF0C}" srcOrd="2" destOrd="0" presId="urn:microsoft.com/office/officeart/2005/8/layout/lProcess3"/>
    <dgm:cxn modelId="{BF07D58E-289E-9544-94A6-4A0078DE76B3}" type="presParOf" srcId="{A1A5D32E-0011-8D42-BD70-5212AFB5A84D}" destId="{0A379617-97F1-6849-B661-C2D8F1271BD1}" srcOrd="3" destOrd="0" presId="urn:microsoft.com/office/officeart/2005/8/layout/lProcess3"/>
    <dgm:cxn modelId="{C8814863-C16E-324D-9990-0EFB8482393F}" type="presParOf" srcId="{A1A5D32E-0011-8D42-BD70-5212AFB5A84D}" destId="{62D8E0AC-F60D-0242-BB34-9C6E24F4F2CE}" srcOrd="4" destOrd="0" presId="urn:microsoft.com/office/officeart/2005/8/layout/lProcess3"/>
    <dgm:cxn modelId="{D0956041-7DE9-434B-B78F-B975D4F73256}" type="presParOf" srcId="{A5B66F93-A043-7440-8E97-0B51C9325251}" destId="{4FB7BB75-7AB1-6548-BFC7-FAC16A25D8E3}" srcOrd="1" destOrd="0" presId="urn:microsoft.com/office/officeart/2005/8/layout/lProcess3"/>
    <dgm:cxn modelId="{C6C8C877-8EFF-D14C-B5F5-4CF830E0B735}" type="presParOf" srcId="{A5B66F93-A043-7440-8E97-0B51C9325251}" destId="{44EE02E6-6CCB-624D-9C58-B20F2FB1027A}" srcOrd="2" destOrd="0" presId="urn:microsoft.com/office/officeart/2005/8/layout/lProcess3"/>
    <dgm:cxn modelId="{5BB656FC-0556-9F4E-846C-C85B594DDE3D}" type="presParOf" srcId="{44EE02E6-6CCB-624D-9C58-B20F2FB1027A}" destId="{8CD34046-3C0D-7648-B624-59341720918D}" srcOrd="0" destOrd="0" presId="urn:microsoft.com/office/officeart/2005/8/layout/lProcess3"/>
    <dgm:cxn modelId="{961AF1F3-E12B-0A41-AA24-5BACB9F6A2EB}" type="presParOf" srcId="{44EE02E6-6CCB-624D-9C58-B20F2FB1027A}" destId="{B5220B95-1312-DB46-9245-61ED2CEDD228}" srcOrd="1" destOrd="0" presId="urn:microsoft.com/office/officeart/2005/8/layout/lProcess3"/>
    <dgm:cxn modelId="{47896CC7-F3C6-3549-87F5-94B80D2DFCEC}" type="presParOf" srcId="{44EE02E6-6CCB-624D-9C58-B20F2FB1027A}" destId="{4D8EE25B-058F-E843-8C4A-A1A8947EADCC}" srcOrd="2" destOrd="0" presId="urn:microsoft.com/office/officeart/2005/8/layout/lProcess3"/>
    <dgm:cxn modelId="{51B3A94B-7937-324F-BD98-5AB14AAEA9A8}" type="presParOf" srcId="{44EE02E6-6CCB-624D-9C58-B20F2FB1027A}" destId="{26E61F43-323D-7E4C-AB19-51DEE201BAFC}" srcOrd="3" destOrd="0" presId="urn:microsoft.com/office/officeart/2005/8/layout/lProcess3"/>
    <dgm:cxn modelId="{3EBF6515-209D-5047-9519-0A735FB4F997}" type="presParOf" srcId="{44EE02E6-6CCB-624D-9C58-B20F2FB1027A}" destId="{61F09647-2EFF-9641-A7CE-2873F215D659}" srcOrd="4" destOrd="0" presId="urn:microsoft.com/office/officeart/2005/8/layout/lProcess3"/>
    <dgm:cxn modelId="{EC74A4EE-9DBE-484D-9AE1-E9FEBDFF3E42}" type="presParOf" srcId="{A5B66F93-A043-7440-8E97-0B51C9325251}" destId="{D7B8D41F-BF82-2D4B-9E90-A778F1446214}" srcOrd="3" destOrd="0" presId="urn:microsoft.com/office/officeart/2005/8/layout/lProcess3"/>
    <dgm:cxn modelId="{F6B0FB94-094E-EC47-B833-6982933A8DE6}" type="presParOf" srcId="{A5B66F93-A043-7440-8E97-0B51C9325251}" destId="{F1F3939E-11C3-0049-AC37-776F746D4C79}" srcOrd="4" destOrd="0" presId="urn:microsoft.com/office/officeart/2005/8/layout/lProcess3"/>
    <dgm:cxn modelId="{209E4BB8-6884-2540-A554-FCD158249876}" type="presParOf" srcId="{F1F3939E-11C3-0049-AC37-776F746D4C79}" destId="{9ED5058D-1FA0-3543-AB71-34A0B1651C6D}" srcOrd="0" destOrd="0" presId="urn:microsoft.com/office/officeart/2005/8/layout/lProcess3"/>
    <dgm:cxn modelId="{0BE80AD3-AD19-E342-AB57-116CCC4FFA30}" type="presParOf" srcId="{F1F3939E-11C3-0049-AC37-776F746D4C79}" destId="{8B609150-CAA3-0F46-81C8-02D8DC5ECD63}" srcOrd="1" destOrd="0" presId="urn:microsoft.com/office/officeart/2005/8/layout/lProcess3"/>
    <dgm:cxn modelId="{FC5928FF-40C5-464E-915D-ADCE87CDB3F9}" type="presParOf" srcId="{F1F3939E-11C3-0049-AC37-776F746D4C79}" destId="{0EB57D32-ABB7-624D-94B1-824A1F89FBEF}" srcOrd="2" destOrd="0" presId="urn:microsoft.com/office/officeart/2005/8/layout/lProcess3"/>
    <dgm:cxn modelId="{766A539F-D976-E64A-841E-5AF9822B9957}" type="presParOf" srcId="{F1F3939E-11C3-0049-AC37-776F746D4C79}" destId="{B7497C7A-99D3-2246-A656-5EF08738C98E}" srcOrd="3" destOrd="0" presId="urn:microsoft.com/office/officeart/2005/8/layout/lProcess3"/>
    <dgm:cxn modelId="{A41C38EF-2626-1649-9A1C-E590C031DB83}" type="presParOf" srcId="{F1F3939E-11C3-0049-AC37-776F746D4C79}" destId="{105CA88A-BFC4-F24E-B8D2-EDDD38A80FD0}" srcOrd="4" destOrd="0" presId="urn:microsoft.com/office/officeart/2005/8/layout/lProcess3"/>
    <dgm:cxn modelId="{BB77E387-E1E7-104D-820A-480F00618E34}" type="presParOf" srcId="{A5B66F93-A043-7440-8E97-0B51C9325251}" destId="{2F4BDF02-0410-E74C-A3D6-C760DE7F80DD}" srcOrd="5" destOrd="0" presId="urn:microsoft.com/office/officeart/2005/8/layout/lProcess3"/>
    <dgm:cxn modelId="{447CA8F8-228A-5645-83FC-FDC1FE9B3397}" type="presParOf" srcId="{A5B66F93-A043-7440-8E97-0B51C9325251}" destId="{C2D8DA98-DCBC-B743-93B9-C52CBD353B7B}" srcOrd="6" destOrd="0" presId="urn:microsoft.com/office/officeart/2005/8/layout/lProcess3"/>
    <dgm:cxn modelId="{9BEB39F2-328E-D048-B297-6ADFBCB1E453}" type="presParOf" srcId="{C2D8DA98-DCBC-B743-93B9-C52CBD353B7B}" destId="{52109005-328E-4E46-B95A-056CDE76CAC0}" srcOrd="0" destOrd="0" presId="urn:microsoft.com/office/officeart/2005/8/layout/lProcess3"/>
    <dgm:cxn modelId="{27C63543-C3ED-9547-AD99-653D68BF4570}" type="presParOf" srcId="{C2D8DA98-DCBC-B743-93B9-C52CBD353B7B}" destId="{77663CB9-A484-A343-859E-646182FD3766}" srcOrd="1" destOrd="0" presId="urn:microsoft.com/office/officeart/2005/8/layout/lProcess3"/>
    <dgm:cxn modelId="{26CA8D57-5285-524C-8EC5-12DDEFFFB292}" type="presParOf" srcId="{C2D8DA98-DCBC-B743-93B9-C52CBD353B7B}" destId="{A8754297-2C48-2040-A186-D27E7428742A}" srcOrd="2" destOrd="0" presId="urn:microsoft.com/office/officeart/2005/8/layout/lProcess3"/>
    <dgm:cxn modelId="{D80595ED-5998-DF4A-85DB-52A119CAB7DA}" type="presParOf" srcId="{C2D8DA98-DCBC-B743-93B9-C52CBD353B7B}" destId="{37B902E6-8F24-4945-AC5B-530BF3960FFB}" srcOrd="3" destOrd="0" presId="urn:microsoft.com/office/officeart/2005/8/layout/lProcess3"/>
    <dgm:cxn modelId="{3F1939AA-C7B7-C54F-B322-5D47084D2BB9}" type="presParOf" srcId="{C2D8DA98-DCBC-B743-93B9-C52CBD353B7B}" destId="{FDB92CC4-51C8-C04B-9F1E-3C4BE7D6970A}" srcOrd="4"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E0415C-77D8-A04F-83A0-3081ED6D1C04}">
      <dsp:nvSpPr>
        <dsp:cNvPr id="0" name=""/>
        <dsp:cNvSpPr/>
      </dsp:nvSpPr>
      <dsp:spPr>
        <a:xfrm>
          <a:off x="2542360" y="455"/>
          <a:ext cx="2687679" cy="14931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kern="1200" dirty="0"/>
            <a:t>Problem</a:t>
          </a:r>
        </a:p>
      </dsp:txBody>
      <dsp:txXfrm>
        <a:off x="2586093" y="44188"/>
        <a:ext cx="2600213" cy="1405689"/>
      </dsp:txXfrm>
    </dsp:sp>
    <dsp:sp modelId="{0667C5C8-2B87-4E45-BF35-2E22F33ADB26}">
      <dsp:nvSpPr>
        <dsp:cNvPr id="0" name=""/>
        <dsp:cNvSpPr/>
      </dsp:nvSpPr>
      <dsp:spPr>
        <a:xfrm rot="5400000">
          <a:off x="3606233" y="1530940"/>
          <a:ext cx="559933" cy="67191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rot="-5400000">
        <a:off x="3684624" y="1586933"/>
        <a:ext cx="403151" cy="391953"/>
      </dsp:txXfrm>
    </dsp:sp>
    <dsp:sp modelId="{A41CE053-3B43-ED44-8C9E-9876F547D574}">
      <dsp:nvSpPr>
        <dsp:cNvPr id="0" name=""/>
        <dsp:cNvSpPr/>
      </dsp:nvSpPr>
      <dsp:spPr>
        <a:xfrm>
          <a:off x="2542360" y="2240188"/>
          <a:ext cx="2687679" cy="14931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kern="1200" dirty="0"/>
            <a:t>Solution</a:t>
          </a:r>
        </a:p>
      </dsp:txBody>
      <dsp:txXfrm>
        <a:off x="2586093" y="2283921"/>
        <a:ext cx="2600213" cy="14056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A36BDD-5BE0-CE4E-B66F-08357FBBCDBC}">
      <dsp:nvSpPr>
        <dsp:cNvPr id="0" name=""/>
        <dsp:cNvSpPr/>
      </dsp:nvSpPr>
      <dsp:spPr>
        <a:xfrm>
          <a:off x="3452" y="409099"/>
          <a:ext cx="2512267" cy="100490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14605" rIns="0" bIns="14605" numCol="1" spcCol="1270" anchor="ctr" anchorCtr="0">
          <a:noAutofit/>
        </a:bodyPr>
        <a:lstStyle/>
        <a:p>
          <a:pPr marL="0" lvl="0" indent="0" algn="ctr" defTabSz="1022350">
            <a:lnSpc>
              <a:spcPct val="90000"/>
            </a:lnSpc>
            <a:spcBef>
              <a:spcPct val="0"/>
            </a:spcBef>
            <a:spcAft>
              <a:spcPct val="35000"/>
            </a:spcAft>
            <a:buNone/>
          </a:pPr>
          <a:r>
            <a:rPr lang="en-US" sz="2300" kern="1200" dirty="0"/>
            <a:t>Subject</a:t>
          </a:r>
        </a:p>
      </dsp:txBody>
      <dsp:txXfrm>
        <a:off x="505906" y="409099"/>
        <a:ext cx="1507360" cy="1004907"/>
      </dsp:txXfrm>
    </dsp:sp>
    <dsp:sp modelId="{F32D190C-810C-684F-9206-BE411B33EF0C}">
      <dsp:nvSpPr>
        <dsp:cNvPr id="0" name=""/>
        <dsp:cNvSpPr/>
      </dsp:nvSpPr>
      <dsp:spPr>
        <a:xfrm>
          <a:off x="2189125" y="494516"/>
          <a:ext cx="3991101" cy="83407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The who or what who performs the action. Can be a noun, pronoun or a gerund.</a:t>
          </a:r>
        </a:p>
      </dsp:txBody>
      <dsp:txXfrm>
        <a:off x="2606161" y="494516"/>
        <a:ext cx="3157029" cy="834072"/>
      </dsp:txXfrm>
    </dsp:sp>
    <dsp:sp modelId="{62D8E0AC-F60D-0242-BB34-9C6E24F4F2CE}">
      <dsp:nvSpPr>
        <dsp:cNvPr id="0" name=""/>
        <dsp:cNvSpPr/>
      </dsp:nvSpPr>
      <dsp:spPr>
        <a:xfrm>
          <a:off x="5888301" y="494516"/>
          <a:ext cx="2085182" cy="83407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e.g. the professor, he, eating</a:t>
          </a:r>
        </a:p>
      </dsp:txBody>
      <dsp:txXfrm>
        <a:off x="6305337" y="494516"/>
        <a:ext cx="1251110" cy="834072"/>
      </dsp:txXfrm>
    </dsp:sp>
    <dsp:sp modelId="{8CD34046-3C0D-7648-B624-59341720918D}">
      <dsp:nvSpPr>
        <dsp:cNvPr id="0" name=""/>
        <dsp:cNvSpPr/>
      </dsp:nvSpPr>
      <dsp:spPr>
        <a:xfrm>
          <a:off x="3452" y="1554693"/>
          <a:ext cx="2512267" cy="100490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14605" rIns="0" bIns="14605" numCol="1" spcCol="1270" anchor="ctr" anchorCtr="0">
          <a:noAutofit/>
        </a:bodyPr>
        <a:lstStyle/>
        <a:p>
          <a:pPr marL="0" lvl="0" indent="0" algn="ctr" defTabSz="1022350">
            <a:lnSpc>
              <a:spcPct val="90000"/>
            </a:lnSpc>
            <a:spcBef>
              <a:spcPct val="0"/>
            </a:spcBef>
            <a:spcAft>
              <a:spcPct val="35000"/>
            </a:spcAft>
            <a:buNone/>
          </a:pPr>
          <a:r>
            <a:rPr lang="en-US" sz="2300" kern="1200" dirty="0"/>
            <a:t>Verb</a:t>
          </a:r>
        </a:p>
      </dsp:txBody>
      <dsp:txXfrm>
        <a:off x="505906" y="1554693"/>
        <a:ext cx="1507360" cy="1004907"/>
      </dsp:txXfrm>
    </dsp:sp>
    <dsp:sp modelId="{4D8EE25B-058F-E843-8C4A-A1A8947EADCC}">
      <dsp:nvSpPr>
        <dsp:cNvPr id="0" name=""/>
        <dsp:cNvSpPr/>
      </dsp:nvSpPr>
      <dsp:spPr>
        <a:xfrm>
          <a:off x="2189125" y="1640110"/>
          <a:ext cx="3991101" cy="83407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The action or state of being. Can be a verb or a verb phrase.</a:t>
          </a:r>
        </a:p>
      </dsp:txBody>
      <dsp:txXfrm>
        <a:off x="2606161" y="1640110"/>
        <a:ext cx="3157029" cy="834072"/>
      </dsp:txXfrm>
    </dsp:sp>
    <dsp:sp modelId="{61F09647-2EFF-9641-A7CE-2873F215D659}">
      <dsp:nvSpPr>
        <dsp:cNvPr id="0" name=""/>
        <dsp:cNvSpPr/>
      </dsp:nvSpPr>
      <dsp:spPr>
        <a:xfrm>
          <a:off x="5888301" y="1640110"/>
          <a:ext cx="2085182" cy="83407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e.g. talks, saw, may believe</a:t>
          </a:r>
        </a:p>
      </dsp:txBody>
      <dsp:txXfrm>
        <a:off x="6305337" y="1640110"/>
        <a:ext cx="1251110" cy="834072"/>
      </dsp:txXfrm>
    </dsp:sp>
    <dsp:sp modelId="{9ED5058D-1FA0-3543-AB71-34A0B1651C6D}">
      <dsp:nvSpPr>
        <dsp:cNvPr id="0" name=""/>
        <dsp:cNvSpPr/>
      </dsp:nvSpPr>
      <dsp:spPr>
        <a:xfrm>
          <a:off x="3452" y="2700287"/>
          <a:ext cx="2512267" cy="100490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14605" rIns="0" bIns="14605" numCol="1" spcCol="1270" anchor="ctr" anchorCtr="0">
          <a:noAutofit/>
        </a:bodyPr>
        <a:lstStyle/>
        <a:p>
          <a:pPr marL="0" lvl="0" indent="0" algn="ctr" defTabSz="1022350">
            <a:lnSpc>
              <a:spcPct val="90000"/>
            </a:lnSpc>
            <a:spcBef>
              <a:spcPct val="0"/>
            </a:spcBef>
            <a:spcAft>
              <a:spcPct val="35000"/>
            </a:spcAft>
            <a:buNone/>
          </a:pPr>
          <a:r>
            <a:rPr lang="en-US" sz="2300" kern="1200" dirty="0"/>
            <a:t>Conjunction</a:t>
          </a:r>
        </a:p>
      </dsp:txBody>
      <dsp:txXfrm>
        <a:off x="505906" y="2700287"/>
        <a:ext cx="1507360" cy="1004907"/>
      </dsp:txXfrm>
    </dsp:sp>
    <dsp:sp modelId="{0EB57D32-ABB7-624D-94B1-824A1F89FBEF}">
      <dsp:nvSpPr>
        <dsp:cNvPr id="0" name=""/>
        <dsp:cNvSpPr/>
      </dsp:nvSpPr>
      <dsp:spPr>
        <a:xfrm>
          <a:off x="2189125" y="2785704"/>
          <a:ext cx="3991101" cy="83407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Link the same types of words, including nouns, verbs and sentences</a:t>
          </a:r>
        </a:p>
      </dsp:txBody>
      <dsp:txXfrm>
        <a:off x="2606161" y="2785704"/>
        <a:ext cx="3157029" cy="834072"/>
      </dsp:txXfrm>
    </dsp:sp>
    <dsp:sp modelId="{105CA88A-BFC4-F24E-B8D2-EDDD38A80FD0}">
      <dsp:nvSpPr>
        <dsp:cNvPr id="0" name=""/>
        <dsp:cNvSpPr/>
      </dsp:nvSpPr>
      <dsp:spPr>
        <a:xfrm>
          <a:off x="5888301" y="2785704"/>
          <a:ext cx="2085182" cy="83407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e.g. for, and, nor, but, or, yet, so</a:t>
          </a:r>
        </a:p>
      </dsp:txBody>
      <dsp:txXfrm>
        <a:off x="6305337" y="2785704"/>
        <a:ext cx="1251110" cy="834072"/>
      </dsp:txXfrm>
    </dsp:sp>
    <dsp:sp modelId="{52109005-328E-4E46-B95A-056CDE76CAC0}">
      <dsp:nvSpPr>
        <dsp:cNvPr id="0" name=""/>
        <dsp:cNvSpPr/>
      </dsp:nvSpPr>
      <dsp:spPr>
        <a:xfrm>
          <a:off x="3452" y="3845881"/>
          <a:ext cx="2512267" cy="100490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14605" rIns="0" bIns="14605" numCol="1" spcCol="1270" anchor="ctr" anchorCtr="0">
          <a:noAutofit/>
        </a:bodyPr>
        <a:lstStyle/>
        <a:p>
          <a:pPr marL="0" lvl="0" indent="0" algn="ctr" defTabSz="1022350">
            <a:lnSpc>
              <a:spcPct val="90000"/>
            </a:lnSpc>
            <a:spcBef>
              <a:spcPct val="0"/>
            </a:spcBef>
            <a:spcAft>
              <a:spcPct val="35000"/>
            </a:spcAft>
            <a:buNone/>
          </a:pPr>
          <a:r>
            <a:rPr lang="en-US" sz="2300" kern="1200" dirty="0"/>
            <a:t>Preposition</a:t>
          </a:r>
        </a:p>
      </dsp:txBody>
      <dsp:txXfrm>
        <a:off x="505906" y="3845881"/>
        <a:ext cx="1507360" cy="1004907"/>
      </dsp:txXfrm>
    </dsp:sp>
    <dsp:sp modelId="{A8754297-2C48-2040-A186-D27E7428742A}">
      <dsp:nvSpPr>
        <dsp:cNvPr id="0" name=""/>
        <dsp:cNvSpPr/>
      </dsp:nvSpPr>
      <dsp:spPr>
        <a:xfrm>
          <a:off x="2189125" y="3931298"/>
          <a:ext cx="3991101" cy="83407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Link words in a sentence by showing the relationship between them</a:t>
          </a:r>
        </a:p>
      </dsp:txBody>
      <dsp:txXfrm>
        <a:off x="2606161" y="3931298"/>
        <a:ext cx="3157029" cy="834072"/>
      </dsp:txXfrm>
    </dsp:sp>
    <dsp:sp modelId="{FDB92CC4-51C8-C04B-9F1E-3C4BE7D6970A}">
      <dsp:nvSpPr>
        <dsp:cNvPr id="0" name=""/>
        <dsp:cNvSpPr/>
      </dsp:nvSpPr>
      <dsp:spPr>
        <a:xfrm>
          <a:off x="5888301" y="3931298"/>
          <a:ext cx="2085182" cy="83407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e.g. at, on, above, over, through</a:t>
          </a:r>
        </a:p>
      </dsp:txBody>
      <dsp:txXfrm>
        <a:off x="6305337" y="3931298"/>
        <a:ext cx="1251110" cy="834072"/>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AD44FC-D6CC-6341-819E-3FC65F8070D7}" type="datetimeFigureOut">
              <a:rPr lang="en-US" smtClean="0"/>
              <a:t>2/2/19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ADA118-615C-5944-A354-288A865E7C1A}" type="slidenum">
              <a:rPr lang="en-US" smtClean="0"/>
              <a:t>‹#›</a:t>
            </a:fld>
            <a:endParaRPr lang="en-US"/>
          </a:p>
        </p:txBody>
      </p:sp>
    </p:spTree>
    <p:extLst>
      <p:ext uri="{BB962C8B-B14F-4D97-AF65-F5344CB8AC3E}">
        <p14:creationId xmlns:p14="http://schemas.microsoft.com/office/powerpoint/2010/main" val="196849947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a:t>
            </a:r>
          </a:p>
          <a:p>
            <a:r>
              <a:rPr lang="en-US" dirty="0"/>
              <a:t>Year</a:t>
            </a:r>
          </a:p>
          <a:p>
            <a:r>
              <a:rPr lang="en-US" dirty="0"/>
              <a:t>Reason for choosing this class</a:t>
            </a:r>
          </a:p>
          <a:p>
            <a:r>
              <a:rPr lang="en-US" dirty="0"/>
              <a:t>Important feature of good writing</a:t>
            </a:r>
          </a:p>
          <a:p>
            <a:r>
              <a:rPr lang="en-US" dirty="0"/>
              <a:t>Biggest writing problem</a:t>
            </a:r>
          </a:p>
          <a:p>
            <a:endParaRPr lang="en-US" dirty="0"/>
          </a:p>
        </p:txBody>
      </p:sp>
      <p:sp>
        <p:nvSpPr>
          <p:cNvPr id="4" name="Slide Number Placeholder 3"/>
          <p:cNvSpPr>
            <a:spLocks noGrp="1"/>
          </p:cNvSpPr>
          <p:nvPr>
            <p:ph type="sldNum" sz="quarter" idx="5"/>
          </p:nvPr>
        </p:nvSpPr>
        <p:spPr/>
        <p:txBody>
          <a:bodyPr/>
          <a:lstStyle/>
          <a:p>
            <a:fld id="{A84A6125-F95F-5F40-B19B-846E891FAC04}" type="slidenum">
              <a:rPr lang="en-US" smtClean="0"/>
              <a:t>29</a:t>
            </a:fld>
            <a:endParaRPr lang="en-US"/>
          </a:p>
        </p:txBody>
      </p:sp>
    </p:spTree>
    <p:extLst>
      <p:ext uri="{BB962C8B-B14F-4D97-AF65-F5344CB8AC3E}">
        <p14:creationId xmlns:p14="http://schemas.microsoft.com/office/powerpoint/2010/main" val="3811177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EB5ECD5-515E-4817-8A06-1D2ED2C83850}" type="datetime4">
              <a:rPr lang="en-US" smtClean="0"/>
              <a:pPr/>
              <a:t>February 2,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normAutofit/>
          </a:bodyPr>
          <a:lstStyle/>
          <a:p>
            <a:fld id="{1D72EBF8-7CF5-44B7-B2BF-E22DE4D0703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5800" y="1600201"/>
            <a:ext cx="77724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32D1919-1B5F-4141-B613-3E5C6008A186}" type="datetime4">
              <a:rPr lang="en-US" smtClean="0"/>
              <a:pPr/>
              <a:t>February 2,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AD22427-B1DD-49E6-9F05-DE0F1467D7DC}" type="datetime4">
              <a:rPr lang="en-US" smtClean="0"/>
              <a:pPr/>
              <a:t>February 2,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BCCA7B5-8BC9-491C-A887-7C3E7ED947D8}" type="datetime4">
              <a:rPr lang="en-US" smtClean="0"/>
              <a:pPr/>
              <a:t>February 2, 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3" name="Content Placeholder 12"/>
          <p:cNvSpPr>
            <a:spLocks noGrp="1"/>
          </p:cNvSpPr>
          <p:nvPr>
            <p:ph sz="quarter" idx="13"/>
          </p:nvPr>
        </p:nvSpPr>
        <p:spPr>
          <a:xfrm>
            <a:off x="6858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BDA18ED0-40F2-434C-A848-B92581875164}" type="datetime4">
              <a:rPr lang="en-US" smtClean="0"/>
              <a:pPr/>
              <a:t>February 2, 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72EBF8-7CF5-44B7-B2BF-E22DE4D0703D}" type="slidenum">
              <a:rPr lang="en-US" smtClean="0"/>
              <a:pPr/>
              <a:t>‹#›</a:t>
            </a:fld>
            <a:endParaRPr lang="en-US"/>
          </a:p>
        </p:txBody>
      </p:sp>
      <p:sp>
        <p:nvSpPr>
          <p:cNvPr id="15" name="Content Placeholder 14"/>
          <p:cNvSpPr>
            <a:spLocks noGrp="1"/>
          </p:cNvSpPr>
          <p:nvPr>
            <p:ph sz="quarter" idx="13"/>
          </p:nvPr>
        </p:nvSpPr>
        <p:spPr>
          <a:xfrm>
            <a:off x="6858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p:cNvSpPr>
            <a:spLocks noGrp="1"/>
          </p:cNvSpPr>
          <p:nvPr>
            <p:ph sz="quarter" idx="14"/>
          </p:nvPr>
        </p:nvSpPr>
        <p:spPr>
          <a:xfrm>
            <a:off x="48006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7855437F-F4F9-44A9-B4D3-9191CA04E889}" type="datetime4">
              <a:rPr lang="en-US" smtClean="0"/>
              <a:pPr/>
              <a:t>February 2, 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39A24E59-01D0-4537-B876-7E5EC75B028D}" type="datetime4">
              <a:rPr lang="en-US" smtClean="0"/>
              <a:pPr/>
              <a:t>February 2, 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55A2E49-18A1-40BC-BA5D-5A2EC8FDDF15}" type="datetime4">
              <a:rPr lang="en-US" smtClean="0"/>
              <a:pPr/>
              <a:t>February 2, 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3" name="Content Placeholder 12"/>
          <p:cNvSpPr>
            <a:spLocks noGrp="1"/>
          </p:cNvSpPr>
          <p:nvPr>
            <p:ph sz="quarter" idx="13"/>
          </p:nvPr>
        </p:nvSpPr>
        <p:spPr>
          <a:xfrm>
            <a:off x="4572000" y="609600"/>
            <a:ext cx="38862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2983DA4-3B24-449B-95CA-514EB7E30A99}" type="datetime4">
              <a:rPr lang="en-US" smtClean="0"/>
              <a:pPr/>
              <a:t>February 2, 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5B59F4-DDCB-41FF-83F5-A48440F36FA7}" type="datetime4">
              <a:rPr lang="en-US" smtClean="0"/>
              <a:pPr/>
              <a:t>February 2,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056348-D703-428C-A1C4-7D6796EF5F41}" type="datetime4">
              <a:rPr lang="en-US" smtClean="0"/>
              <a:pPr/>
              <a:t>February 2,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7"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21549550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7"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3238323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8"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17863284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7"/>
          <p:cNvSpPr>
            <a:spLocks noGrp="1"/>
          </p:cNvSpPr>
          <p:nvPr>
            <p:ph type="sldNum" sz="quarter" idx="11"/>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10" name="Footer Placeholder 6"/>
          <p:cNvSpPr>
            <a:spLocks noGrp="1"/>
          </p:cNvSpPr>
          <p:nvPr>
            <p:ph type="ftr" sz="quarter" idx="12"/>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2390837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6"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3646574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942120D2-3948-4F8F-BE5D-E7E7D97880B2}" type="datetime4">
              <a:rPr lang="en-US" smtClean="0"/>
              <a:pPr/>
              <a:t>February 2, 2019</a:t>
            </a:fld>
            <a:endParaRPr lang="en-US" dirty="0" err="1"/>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1D72EBF8-7CF5-44B7-B2BF-E22DE4D0703D}"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spcBef>
          <a:spcPct val="0"/>
        </a:spcBef>
        <a:buNone/>
        <a:defRPr sz="3600" kern="1200" cap="none"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pPr fontAlgn="base">
              <a:lnSpc>
                <a:spcPct val="90000"/>
              </a:lnSpc>
              <a:spcBef>
                <a:spcPct val="0"/>
              </a:spcBef>
              <a:spcAft>
                <a:spcPct val="0"/>
              </a:spcAft>
              <a:buClr>
                <a:srgbClr val="963C26"/>
              </a:buClr>
              <a:buFont typeface="Wingdings" pitchFamily="2" charset="2"/>
              <a:buNone/>
            </a:pPr>
            <a:r>
              <a:rPr lang="en-US">
                <a:solidFill>
                  <a:prstClr val="black">
                    <a:tint val="75000"/>
                  </a:prstClr>
                </a:solidFill>
                <a:latin typeface="Gill Sans MT" pitchFamily="34" charset="0"/>
              </a:rPr>
              <a:t>Copyright © 2016 by Nelson Education Ltd.</a:t>
            </a:r>
            <a:endParaRPr lang="en-CA" dirty="0">
              <a:solidFill>
                <a:prstClr val="black">
                  <a:tint val="75000"/>
                </a:prstClr>
              </a:solidFill>
              <a:latin typeface="Gill Sans MT" pitchFamily="34" charset="0"/>
            </a:endParaRPr>
          </a:p>
        </p:txBody>
      </p:sp>
      <p:sp>
        <p:nvSpPr>
          <p:cNvPr id="8"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pPr fontAlgn="base">
              <a:lnSpc>
                <a:spcPct val="90000"/>
              </a:lnSpc>
              <a:spcBef>
                <a:spcPct val="0"/>
              </a:spcBef>
              <a:spcAft>
                <a:spcPct val="0"/>
              </a:spcAft>
              <a:buClr>
                <a:srgbClr val="963C26"/>
              </a:buClr>
              <a:buFont typeface="Wingdings" pitchFamily="2" charset="2"/>
              <a:buNone/>
            </a:pPr>
            <a:r>
              <a:rPr lang="en-CA" dirty="0">
                <a:solidFill>
                  <a:prstClr val="black">
                    <a:tint val="75000"/>
                  </a:prstClr>
                </a:solidFill>
                <a:latin typeface="Gill Sans MT" pitchFamily="34" charset="0"/>
              </a:rPr>
              <a:t>6-</a:t>
            </a:r>
            <a:fld id="{90E60EF9-1974-4B4E-8EB0-BAAA0C254CFE}" type="slidenum">
              <a:rPr lang="en-CA" smtClean="0">
                <a:solidFill>
                  <a:prstClr val="black">
                    <a:tint val="75000"/>
                  </a:prstClr>
                </a:solidFill>
                <a:latin typeface="Gill Sans MT" pitchFamily="34" charset="0"/>
              </a:rPr>
              <a:pPr fontAlgn="base">
                <a:lnSpc>
                  <a:spcPct val="90000"/>
                </a:lnSpc>
                <a:spcBef>
                  <a:spcPct val="0"/>
                </a:spcBef>
                <a:spcAft>
                  <a:spcPct val="0"/>
                </a:spcAft>
                <a:buClr>
                  <a:srgbClr val="963C26"/>
                </a:buClr>
                <a:buFont typeface="Wingdings" pitchFamily="2" charset="2"/>
                <a:buNone/>
              </a:pPr>
              <a:t>‹#›</a:t>
            </a:fld>
            <a:endParaRPr lang="en-CA" dirty="0">
              <a:solidFill>
                <a:prstClr val="black">
                  <a:tint val="75000"/>
                </a:prstClr>
              </a:solidFill>
              <a:latin typeface="Gill Sans MT" pitchFamily="34" charset="0"/>
            </a:endParaRPr>
          </a:p>
        </p:txBody>
      </p:sp>
    </p:spTree>
    <p:extLst>
      <p:ext uri="{BB962C8B-B14F-4D97-AF65-F5344CB8AC3E}">
        <p14:creationId xmlns:p14="http://schemas.microsoft.com/office/powerpoint/2010/main" val="4488356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nhm-educate.org/course/index.php?categoryid=5"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fao.org/3/a-a0701e.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ux.stackexchange.com/questions/58102/gender-neutral-photos-for-users-who-dont-yet-have-a-profile-picture" TargetMode="External"/><Relationship Id="rId2" Type="http://schemas.openxmlformats.org/officeDocument/2006/relationships/image" Target="../media/image6.jpg"/><Relationship Id="rId1" Type="http://schemas.openxmlformats.org/officeDocument/2006/relationships/slideLayout" Target="../slideLayouts/slideLayout5.xml"/><Relationship Id="rId4" Type="http://schemas.openxmlformats.org/officeDocument/2006/relationships/hyperlink" Target="https://creativecommons.org/licenses/by-sa/3.0/"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jayce-o.blogspot.com/2013/10/recycling-posters-creative-examples-recycling-posters.html" TargetMode="External"/><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hyperlink" Target="https://aequology.wordpress.com/2010/12/28/sustainability-strategy-and-middle-management-the-missing-link/" TargetMode="External"/><Relationship Id="rId2" Type="http://schemas.openxmlformats.org/officeDocument/2006/relationships/image" Target="../media/image8.jpg"/><Relationship Id="rId1" Type="http://schemas.openxmlformats.org/officeDocument/2006/relationships/slideLayout" Target="../slideLayouts/slideLayout4.xml"/><Relationship Id="rId4" Type="http://schemas.openxmlformats.org/officeDocument/2006/relationships/hyperlink" Target="https://creativecommons.org/licenses/by/3.0/"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liceu.uab.es/~joaquim/phonetics/fon_prosod/suprasegmentales_pausa.html#grupo_fonico" TargetMode="External"/><Relationship Id="rId2" Type="http://schemas.openxmlformats.org/officeDocument/2006/relationships/image" Target="../media/image9.jpg"/><Relationship Id="rId1" Type="http://schemas.openxmlformats.org/officeDocument/2006/relationships/slideLayout" Target="../slideLayouts/slideLayout4.xml"/><Relationship Id="rId4" Type="http://schemas.openxmlformats.org/officeDocument/2006/relationships/hyperlink" Target="https://creativecommons.org/licenses/by-nc-sa/3.0/"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openclipart.org/detail/138967/people" TargetMode="External"/><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oppetklassrum.wordpress.com/bedomning-engelska/" TargetMode="External"/><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courses.lumenlearning.com/basicreadingandwriting/chapter/outcome-punctuation-4-6/" TargetMode="External"/><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hyperlink" Target="https://creativecommons.org/licenses/by/3.0/"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courses.lumenlearning.com/basicreadingandwriting/chapter/outcome-punctuation-4-6/" TargetMode="External"/><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hyperlink" Target="https://creativecommons.org/licenses/by/3.0/"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courses.lumenlearning.com/basicreadingandwriting/chapter/outcome-punctuation-4-6/" TargetMode="External"/><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hyperlink" Target="https://creativecommons.org/licenses/by/3.0/"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courses.lumenlearning.com/basicreadingandwriting/chapter/outcome-punctuation-4-6/" TargetMode="External"/><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hyperlink" Target="https://creativecommons.org/licenses/by/3.0/"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courses.lumenlearning.com/basicreadingandwriting/chapter/outcome-punctuation-4-6/" TargetMode="External"/><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hyperlink" Target="https://creativecommons.org/licenses/by/3.0/"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courses.lumenlearning.com/styleguide/chapter/text-semicolons/" TargetMode="External"/><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hyperlink" Target="https://creativecommons.org/licenses/by/3.0/"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courses.lumenlearning.com/basicreadingandwriting/chapter/outcome-punctuation-4-6/" TargetMode="External"/><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hyperlink" Target="https://creativecommons.org/licenses/by/3.0/"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eisforexplore.blogspot.com/2012/12/pin-apostrophe.html" TargetMode="External"/><Relationship Id="rId2" Type="http://schemas.openxmlformats.org/officeDocument/2006/relationships/image" Target="../media/image15.jpg"/><Relationship Id="rId1" Type="http://schemas.openxmlformats.org/officeDocument/2006/relationships/slideLayout" Target="../slideLayouts/slideLayout4.xml"/><Relationship Id="rId4" Type="http://schemas.openxmlformats.org/officeDocument/2006/relationships/hyperlink" Target="https://creativecommons.org/licenses/by-nc/3.0/"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eisforexplore.blogspot.com/2012/12/pin-apostrophe.html" TargetMode="External"/><Relationship Id="rId2" Type="http://schemas.openxmlformats.org/officeDocument/2006/relationships/image" Target="../media/image15.jpg"/><Relationship Id="rId1" Type="http://schemas.openxmlformats.org/officeDocument/2006/relationships/slideLayout" Target="../slideLayouts/slideLayout4.xml"/><Relationship Id="rId4" Type="http://schemas.openxmlformats.org/officeDocument/2006/relationships/hyperlink" Target="https://creativecommons.org/licenses/by-nc/3.0/"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3923" y="1676400"/>
            <a:ext cx="6864277" cy="1524000"/>
          </a:xfrm>
        </p:spPr>
        <p:txBody>
          <a:bodyPr>
            <a:normAutofit/>
          </a:bodyPr>
          <a:lstStyle/>
          <a:p>
            <a:r>
              <a:rPr lang="en-US" dirty="0"/>
              <a:t>COMM 2293:</a:t>
            </a:r>
            <a:br>
              <a:rPr lang="en-US" dirty="0"/>
            </a:br>
            <a:r>
              <a:rPr lang="en-US" dirty="0"/>
              <a:t>Business Communications</a:t>
            </a:r>
          </a:p>
        </p:txBody>
      </p:sp>
      <p:sp>
        <p:nvSpPr>
          <p:cNvPr id="3" name="Subtitle 2"/>
          <p:cNvSpPr>
            <a:spLocks noGrp="1"/>
          </p:cNvSpPr>
          <p:nvPr>
            <p:ph type="subTitle" idx="1"/>
          </p:nvPr>
        </p:nvSpPr>
        <p:spPr>
          <a:xfrm>
            <a:off x="2786126" y="3203574"/>
            <a:ext cx="5672074" cy="1825625"/>
          </a:xfrm>
        </p:spPr>
        <p:txBody>
          <a:bodyPr>
            <a:normAutofit fontScale="92500" lnSpcReduction="10000"/>
          </a:bodyPr>
          <a:lstStyle/>
          <a:p>
            <a:endParaRPr lang="en-US" dirty="0"/>
          </a:p>
          <a:p>
            <a:r>
              <a:rPr lang="en-US" dirty="0"/>
              <a:t>Section F</a:t>
            </a:r>
          </a:p>
          <a:p>
            <a:r>
              <a:rPr lang="en-US" dirty="0"/>
              <a:t>Prof. Emily Ballantyne</a:t>
            </a:r>
          </a:p>
          <a:p>
            <a:endParaRPr lang="en-US" dirty="0"/>
          </a:p>
          <a:p>
            <a:r>
              <a:rPr lang="en-US" dirty="0"/>
              <a:t>February 5 2019– </a:t>
            </a:r>
            <a:r>
              <a:rPr lang="en-CA" dirty="0"/>
              <a:t>Persuasive Writing</a:t>
            </a:r>
            <a:endParaRPr lang="en-US" dirty="0"/>
          </a:p>
        </p:txBody>
      </p:sp>
    </p:spTree>
    <p:extLst>
      <p:ext uri="{BB962C8B-B14F-4D97-AF65-F5344CB8AC3E}">
        <p14:creationId xmlns:p14="http://schemas.microsoft.com/office/powerpoint/2010/main" val="1076611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a:bodyPr>
          <a:lstStyle/>
          <a:p>
            <a:r>
              <a:rPr lang="en-CA" sz="3600" dirty="0"/>
              <a:t>Persuasion</a:t>
            </a:r>
          </a:p>
          <a:p>
            <a:r>
              <a:rPr lang="en-CA" sz="3600" dirty="0"/>
              <a:t>Assignment 3</a:t>
            </a:r>
          </a:p>
          <a:p>
            <a:pPr lvl="1"/>
            <a:r>
              <a:rPr lang="en-CA" sz="3200" dirty="0"/>
              <a:t>Audience analysis and purpose</a:t>
            </a:r>
          </a:p>
          <a:p>
            <a:r>
              <a:rPr lang="en-CA" sz="3600" dirty="0"/>
              <a:t>Sentence Structure &amp; Punctuation </a:t>
            </a:r>
          </a:p>
        </p:txBody>
      </p:sp>
    </p:spTree>
    <p:extLst>
      <p:ext uri="{BB962C8B-B14F-4D97-AF65-F5344CB8AC3E}">
        <p14:creationId xmlns:p14="http://schemas.microsoft.com/office/powerpoint/2010/main" val="932821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Graphics Homework</a:t>
            </a:r>
          </a:p>
        </p:txBody>
      </p:sp>
      <p:pic>
        <p:nvPicPr>
          <p:cNvPr id="4" name="Content Placeholder 3"/>
          <p:cNvPicPr>
            <a:picLocks noGrp="1" noChangeAspect="1"/>
          </p:cNvPicPr>
          <p:nvPr>
            <p:ph idx="1"/>
          </p:nvPr>
        </p:nvPicPr>
        <p:blipFill>
          <a:blip r:embed="rId2"/>
          <a:srcRect t="-27116" b="-27116"/>
          <a:stretch>
            <a:fillRect/>
          </a:stretch>
        </p:blipFill>
        <p:spPr>
          <a:xfrm>
            <a:off x="685800" y="2087829"/>
            <a:ext cx="7772400" cy="3733800"/>
          </a:xfrm>
        </p:spPr>
      </p:pic>
      <p:sp>
        <p:nvSpPr>
          <p:cNvPr id="5" name="TextBox 4"/>
          <p:cNvSpPr txBox="1"/>
          <p:nvPr/>
        </p:nvSpPr>
        <p:spPr>
          <a:xfrm>
            <a:off x="396887" y="6327845"/>
            <a:ext cx="1014558" cy="369332"/>
          </a:xfrm>
          <a:prstGeom prst="rect">
            <a:avLst/>
          </a:prstGeom>
          <a:noFill/>
        </p:spPr>
        <p:txBody>
          <a:bodyPr wrap="none" rtlCol="0">
            <a:spAutoFit/>
          </a:bodyPr>
          <a:lstStyle/>
          <a:p>
            <a:r>
              <a:rPr lang="en-US" dirty="0">
                <a:hlinkClick r:id="rId3"/>
              </a:rPr>
              <a:t>Graphics</a:t>
            </a:r>
            <a:endParaRPr lang="en-US" dirty="0"/>
          </a:p>
        </p:txBody>
      </p:sp>
      <p:sp>
        <p:nvSpPr>
          <p:cNvPr id="6" name="TextBox 5"/>
          <p:cNvSpPr txBox="1"/>
          <p:nvPr/>
        </p:nvSpPr>
        <p:spPr>
          <a:xfrm>
            <a:off x="2222569" y="1916498"/>
            <a:ext cx="4078361" cy="400110"/>
          </a:xfrm>
          <a:prstGeom prst="rect">
            <a:avLst/>
          </a:prstGeom>
          <a:noFill/>
        </p:spPr>
        <p:txBody>
          <a:bodyPr wrap="none" rtlCol="0">
            <a:spAutoFit/>
          </a:bodyPr>
          <a:lstStyle/>
          <a:p>
            <a:r>
              <a:rPr lang="en-US" sz="2000" dirty="0"/>
              <a:t>DUE DATE:  FRIDAY FEBRUARY 8th </a:t>
            </a:r>
          </a:p>
        </p:txBody>
      </p:sp>
    </p:spTree>
    <p:extLst>
      <p:ext uri="{BB962C8B-B14F-4D97-AF65-F5344CB8AC3E}">
        <p14:creationId xmlns:p14="http://schemas.microsoft.com/office/powerpoint/2010/main" val="981489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wrong with this persuasive message?</a:t>
            </a:r>
          </a:p>
        </p:txBody>
      </p:sp>
      <p:sp>
        <p:nvSpPr>
          <p:cNvPr id="4" name="Rectangle 3"/>
          <p:cNvSpPr/>
          <p:nvPr/>
        </p:nvSpPr>
        <p:spPr>
          <a:xfrm>
            <a:off x="549556" y="1215190"/>
            <a:ext cx="8328825" cy="52810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chemeClr val="bg1"/>
              </a:solidFill>
            </a:endParaRPr>
          </a:p>
        </p:txBody>
      </p:sp>
      <p:sp>
        <p:nvSpPr>
          <p:cNvPr id="3" name="Content Placeholder 2"/>
          <p:cNvSpPr>
            <a:spLocks noGrp="1"/>
          </p:cNvSpPr>
          <p:nvPr>
            <p:ph idx="1"/>
          </p:nvPr>
        </p:nvSpPr>
        <p:spPr>
          <a:xfrm>
            <a:off x="685800" y="1454831"/>
            <a:ext cx="7908644" cy="5152480"/>
          </a:xfrm>
        </p:spPr>
        <p:txBody>
          <a:bodyPr>
            <a:normAutofit fontScale="85000" lnSpcReduction="10000"/>
          </a:bodyPr>
          <a:lstStyle/>
          <a:p>
            <a:pPr marL="68580" indent="0">
              <a:buNone/>
            </a:pPr>
            <a:r>
              <a:rPr lang="en-US" dirty="0">
                <a:solidFill>
                  <a:srgbClr val="000000"/>
                </a:solidFill>
              </a:rPr>
              <a:t>Please immediately stop selling cheese. Take all of the cheese off of your shelves, and stop supplying it. If a packaged food contains cheese, throw it out. By brokering in cheese, you are encouraging people to pollute their bodies and our shared environment. This has to stop, and it is your responsibility to stop it.</a:t>
            </a:r>
          </a:p>
          <a:p>
            <a:pPr marL="68580" indent="0">
              <a:buNone/>
            </a:pPr>
            <a:endParaRPr lang="en-US" sz="100" dirty="0">
              <a:solidFill>
                <a:srgbClr val="000000"/>
              </a:solidFill>
            </a:endParaRPr>
          </a:p>
          <a:p>
            <a:pPr marL="68580" indent="0">
              <a:buNone/>
            </a:pPr>
            <a:r>
              <a:rPr lang="en-US" dirty="0">
                <a:solidFill>
                  <a:srgbClr val="000000"/>
                </a:solidFill>
              </a:rPr>
              <a:t>Cheese doesn’t taste good and it smells.  A lot of people think it is gross, including me.  So, to protect our bodies, let’s boycott it and stop selling it in Halifax.</a:t>
            </a:r>
          </a:p>
          <a:p>
            <a:pPr marL="68580" indent="0">
              <a:buNone/>
            </a:pPr>
            <a:endParaRPr lang="en-US" sz="300" dirty="0">
              <a:solidFill>
                <a:srgbClr val="000000"/>
              </a:solidFill>
            </a:endParaRPr>
          </a:p>
          <a:p>
            <a:pPr marL="68580" indent="0">
              <a:buNone/>
            </a:pPr>
            <a:r>
              <a:rPr lang="en-US" dirty="0">
                <a:solidFill>
                  <a:srgbClr val="000000"/>
                </a:solidFill>
              </a:rPr>
              <a:t>The Food and Agriculture Organization of the United Nations (2006) suggests that 10.8 pounds of carbon dioxide are produced for every pound of cheese.  That means that cheese is bad for the environment. If you care about nature, you should never eat or sell cheese.</a:t>
            </a:r>
          </a:p>
          <a:p>
            <a:pPr marL="68580" indent="0">
              <a:buNone/>
            </a:pPr>
            <a:endParaRPr lang="en-US" sz="200" dirty="0">
              <a:solidFill>
                <a:srgbClr val="000000"/>
              </a:solidFill>
            </a:endParaRPr>
          </a:p>
          <a:p>
            <a:pPr marL="68580" indent="0">
              <a:buNone/>
            </a:pPr>
            <a:r>
              <a:rPr lang="en-US" dirty="0">
                <a:solidFill>
                  <a:srgbClr val="000000"/>
                </a:solidFill>
              </a:rPr>
              <a:t>Thank for your attention to this matter. I look forward seeing no evidence of cheese in your store by Monday.</a:t>
            </a:r>
          </a:p>
          <a:p>
            <a:pPr marL="68580" indent="0">
              <a:buNone/>
            </a:pPr>
            <a:endParaRPr lang="en-US" sz="200" dirty="0">
              <a:solidFill>
                <a:srgbClr val="000000"/>
              </a:solidFill>
            </a:endParaRPr>
          </a:p>
          <a:p>
            <a:pPr marL="68580" indent="0">
              <a:buNone/>
            </a:pPr>
            <a:r>
              <a:rPr lang="en-US" dirty="0">
                <a:solidFill>
                  <a:srgbClr val="000000"/>
                </a:solidFill>
              </a:rPr>
              <a:t>Emily Ballantyne, Concerned Citizen</a:t>
            </a:r>
          </a:p>
          <a:p>
            <a:pPr marL="68580" indent="0">
              <a:buNone/>
            </a:pPr>
            <a:r>
              <a:rPr lang="en-US" dirty="0">
                <a:solidFill>
                  <a:srgbClr val="000000"/>
                </a:solidFill>
              </a:rPr>
              <a:t>References</a:t>
            </a:r>
          </a:p>
          <a:p>
            <a:pPr marL="68580" indent="0">
              <a:buNone/>
            </a:pPr>
            <a:r>
              <a:rPr lang="en-US" dirty="0">
                <a:solidFill>
                  <a:srgbClr val="000000"/>
                </a:solidFill>
              </a:rPr>
              <a:t>Food and Agriculture Organization of the United Nations (2006). “Livestock’s Long Shadow: Environmental Issues and Options”. Retrieved from </a:t>
            </a:r>
            <a:r>
              <a:rPr lang="en-US" dirty="0">
                <a:solidFill>
                  <a:srgbClr val="000000"/>
                </a:solidFill>
                <a:hlinkClick r:id="rId2"/>
              </a:rPr>
              <a:t>http://www.fao.org/3/a-a0701e.pdf</a:t>
            </a:r>
            <a:r>
              <a:rPr lang="en-US" dirty="0">
                <a:solidFill>
                  <a:srgbClr val="000000"/>
                </a:solidFill>
              </a:rPr>
              <a:t> </a:t>
            </a:r>
          </a:p>
          <a:p>
            <a:pPr marL="68580" indent="0">
              <a:buNone/>
            </a:pPr>
            <a:endParaRPr lang="en-US" dirty="0">
              <a:solidFill>
                <a:srgbClr val="000000"/>
              </a:solidFill>
            </a:endParaRPr>
          </a:p>
          <a:p>
            <a:endParaRPr lang="en-US" dirty="0">
              <a:solidFill>
                <a:srgbClr val="000000"/>
              </a:solidFill>
            </a:endParaRPr>
          </a:p>
        </p:txBody>
      </p:sp>
      <p:sp>
        <p:nvSpPr>
          <p:cNvPr id="5" name="TextBox 4"/>
          <p:cNvSpPr txBox="1"/>
          <p:nvPr/>
        </p:nvSpPr>
        <p:spPr>
          <a:xfrm>
            <a:off x="8792895" y="476229"/>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068855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Persuasion Strategy Basics</a:t>
            </a:r>
          </a:p>
        </p:txBody>
      </p:sp>
      <p:sp>
        <p:nvSpPr>
          <p:cNvPr id="5" name="TextBox 4"/>
          <p:cNvSpPr txBox="1"/>
          <p:nvPr/>
        </p:nvSpPr>
        <p:spPr>
          <a:xfrm>
            <a:off x="8792895" y="476229"/>
            <a:ext cx="184666" cy="369332"/>
          </a:xfrm>
          <a:prstGeom prst="rect">
            <a:avLst/>
          </a:prstGeom>
          <a:noFill/>
        </p:spPr>
        <p:txBody>
          <a:bodyPr wrap="none" rtlCol="0">
            <a:spAutoFit/>
          </a:bodyPr>
          <a:lstStyle/>
          <a:p>
            <a:endParaRPr lang="en-US" dirty="0"/>
          </a:p>
        </p:txBody>
      </p:sp>
      <p:graphicFrame>
        <p:nvGraphicFramePr>
          <p:cNvPr id="10" name="Content Placeholder 9">
            <a:extLst>
              <a:ext uri="{FF2B5EF4-FFF2-40B4-BE49-F238E27FC236}">
                <a16:creationId xmlns:a16="http://schemas.microsoft.com/office/drawing/2014/main" id="{FB089B1F-195C-4F47-9AF0-1ACC18129BF0}"/>
              </a:ext>
            </a:extLst>
          </p:cNvPr>
          <p:cNvGraphicFramePr>
            <a:graphicFrameLocks noGrp="1"/>
          </p:cNvGraphicFramePr>
          <p:nvPr>
            <p:ph idx="1"/>
            <p:extLst>
              <p:ext uri="{D42A27DB-BD31-4B8C-83A1-F6EECF244321}">
                <p14:modId xmlns:p14="http://schemas.microsoft.com/office/powerpoint/2010/main" val="1825959791"/>
              </p:ext>
            </p:extLst>
          </p:nvPr>
        </p:nvGraphicFramePr>
        <p:xfrm>
          <a:off x="685800" y="1600200"/>
          <a:ext cx="77724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3065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persuade?</a:t>
            </a:r>
          </a:p>
        </p:txBody>
      </p:sp>
      <p:pic>
        <p:nvPicPr>
          <p:cNvPr id="4" name="Content Placeholder 3"/>
          <p:cNvPicPr>
            <a:picLocks noGrp="1" noChangeAspect="1"/>
          </p:cNvPicPr>
          <p:nvPr>
            <p:ph sz="quarter" idx="1"/>
          </p:nvPr>
        </p:nvPicPr>
        <p:blipFill>
          <a:blip r:embed="rId2"/>
          <a:srcRect l="-40678" r="-40678"/>
          <a:stretch>
            <a:fillRect/>
          </a:stretch>
        </p:blipFill>
        <p:spPr>
          <a:xfrm>
            <a:off x="612775" y="1600200"/>
            <a:ext cx="8153400" cy="4867270"/>
          </a:xfrm>
        </p:spPr>
      </p:pic>
    </p:spTree>
    <p:extLst>
      <p:ext uri="{BB962C8B-B14F-4D97-AF65-F5344CB8AC3E}">
        <p14:creationId xmlns:p14="http://schemas.microsoft.com/office/powerpoint/2010/main" val="466015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Persuasion</a:t>
            </a:r>
          </a:p>
        </p:txBody>
      </p:sp>
      <p:sp>
        <p:nvSpPr>
          <p:cNvPr id="3" name="Content Placeholder 2"/>
          <p:cNvSpPr>
            <a:spLocks noGrp="1"/>
          </p:cNvSpPr>
          <p:nvPr>
            <p:ph sz="quarter" idx="1"/>
          </p:nvPr>
        </p:nvSpPr>
        <p:spPr/>
        <p:txBody>
          <a:bodyPr>
            <a:normAutofit/>
          </a:bodyPr>
          <a:lstStyle/>
          <a:p>
            <a:r>
              <a:rPr lang="en-US" sz="2400" dirty="0"/>
              <a:t>Change the audience’s attitude, </a:t>
            </a:r>
            <a:r>
              <a:rPr lang="en-US" sz="2400" dirty="0" err="1"/>
              <a:t>behaviour</a:t>
            </a:r>
            <a:r>
              <a:rPr lang="en-US" sz="2400" dirty="0"/>
              <a:t> or action toward an event, idea, object or person using language</a:t>
            </a:r>
          </a:p>
        </p:txBody>
      </p:sp>
    </p:spTree>
    <p:extLst>
      <p:ext uri="{BB962C8B-B14F-4D97-AF65-F5344CB8AC3E}">
        <p14:creationId xmlns:p14="http://schemas.microsoft.com/office/powerpoint/2010/main" val="1321111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this video persuade?</a:t>
            </a:r>
          </a:p>
        </p:txBody>
      </p:sp>
      <p:sp>
        <p:nvSpPr>
          <p:cNvPr id="3" name="Content Placeholder 2"/>
          <p:cNvSpPr>
            <a:spLocks noGrp="1"/>
          </p:cNvSpPr>
          <p:nvPr>
            <p:ph sz="quarter" idx="1"/>
          </p:nvPr>
        </p:nvSpPr>
        <p:spPr/>
        <p:txBody>
          <a:bodyPr/>
          <a:lstStyle/>
          <a:p>
            <a:r>
              <a:rPr lang="en-US" dirty="0"/>
              <a:t>https://</a:t>
            </a:r>
            <a:r>
              <a:rPr lang="en-US" dirty="0" err="1"/>
              <a:t>www.youtube.com</a:t>
            </a:r>
            <a:r>
              <a:rPr lang="en-US" dirty="0"/>
              <a:t>/</a:t>
            </a:r>
            <a:r>
              <a:rPr lang="en-US" dirty="0" err="1"/>
              <a:t>watch?v</a:t>
            </a:r>
            <a:r>
              <a:rPr lang="en-US" dirty="0"/>
              <a:t>=aMfSGt6rHos</a:t>
            </a:r>
          </a:p>
        </p:txBody>
      </p:sp>
      <p:pic>
        <p:nvPicPr>
          <p:cNvPr id="4" name="Picture 3"/>
          <p:cNvPicPr>
            <a:picLocks noChangeAspect="1"/>
          </p:cNvPicPr>
          <p:nvPr/>
        </p:nvPicPr>
        <p:blipFill>
          <a:blip r:embed="rId2"/>
          <a:stretch>
            <a:fillRect/>
          </a:stretch>
        </p:blipFill>
        <p:spPr>
          <a:xfrm>
            <a:off x="1445229" y="2213949"/>
            <a:ext cx="6472513" cy="4308267"/>
          </a:xfrm>
          <a:prstGeom prst="rect">
            <a:avLst/>
          </a:prstGeom>
        </p:spPr>
      </p:pic>
    </p:spTree>
    <p:extLst>
      <p:ext uri="{BB962C8B-B14F-4D97-AF65-F5344CB8AC3E}">
        <p14:creationId xmlns:p14="http://schemas.microsoft.com/office/powerpoint/2010/main" val="1728267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Persuasion Analysis</a:t>
            </a:r>
          </a:p>
        </p:txBody>
      </p:sp>
      <p:sp>
        <p:nvSpPr>
          <p:cNvPr id="3" name="Content Placeholder 2"/>
          <p:cNvSpPr>
            <a:spLocks noGrp="1"/>
          </p:cNvSpPr>
          <p:nvPr>
            <p:ph sz="quarter" idx="1"/>
          </p:nvPr>
        </p:nvSpPr>
        <p:spPr/>
        <p:txBody>
          <a:bodyPr/>
          <a:lstStyle/>
          <a:p>
            <a:r>
              <a:rPr lang="en-US" dirty="0"/>
              <a:t>What makes this message compelling?</a:t>
            </a:r>
          </a:p>
          <a:p>
            <a:r>
              <a:rPr lang="en-US" dirty="0"/>
              <a:t>What event, incident or problem is the message responding to?</a:t>
            </a:r>
          </a:p>
          <a:p>
            <a:r>
              <a:rPr lang="en-US" dirty="0"/>
              <a:t>How does the message create urgency?</a:t>
            </a:r>
          </a:p>
          <a:p>
            <a:r>
              <a:rPr lang="en-US" dirty="0"/>
              <a:t>What does it want us to change?</a:t>
            </a:r>
          </a:p>
          <a:p>
            <a:r>
              <a:rPr lang="en-US" dirty="0"/>
              <a:t>How would we make that change?</a:t>
            </a:r>
          </a:p>
          <a:p>
            <a:endParaRPr lang="en-US" dirty="0"/>
          </a:p>
        </p:txBody>
      </p:sp>
    </p:spTree>
    <p:extLst>
      <p:ext uri="{BB962C8B-B14F-4D97-AF65-F5344CB8AC3E}">
        <p14:creationId xmlns:p14="http://schemas.microsoft.com/office/powerpoint/2010/main" val="1902208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AIDA </a:t>
            </a:r>
            <a:r>
              <a:rPr lang="en-US"/>
              <a:t>for Persuasion</a:t>
            </a:r>
          </a:p>
        </p:txBody>
      </p:sp>
      <p:pic>
        <p:nvPicPr>
          <p:cNvPr id="4" name="Content Placeholder 8" descr="C10_Tx04_pg276.jpg"/>
          <p:cNvPicPr>
            <a:picLocks noGrp="1" noChangeAspect="1"/>
          </p:cNvPicPr>
          <p:nvPr>
            <p:ph idx="1"/>
          </p:nvPr>
        </p:nvPicPr>
        <p:blipFill>
          <a:blip r:embed="rId2"/>
          <a:srcRect t="700" b="700"/>
          <a:stretch>
            <a:fillRect/>
          </a:stretch>
        </p:blipFill>
        <p:spPr>
          <a:xfrm>
            <a:off x="317500" y="1417638"/>
            <a:ext cx="8692033" cy="4651375"/>
          </a:xfrm>
        </p:spPr>
      </p:pic>
    </p:spTree>
    <p:extLst>
      <p:ext uri="{BB962C8B-B14F-4D97-AF65-F5344CB8AC3E}">
        <p14:creationId xmlns:p14="http://schemas.microsoft.com/office/powerpoint/2010/main" val="1535376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3</a:t>
            </a:r>
          </a:p>
        </p:txBody>
      </p:sp>
      <p:sp>
        <p:nvSpPr>
          <p:cNvPr id="3" name="Content Placeholder 2"/>
          <p:cNvSpPr>
            <a:spLocks noGrp="1"/>
          </p:cNvSpPr>
          <p:nvPr>
            <p:ph idx="1"/>
          </p:nvPr>
        </p:nvSpPr>
        <p:spPr/>
        <p:txBody>
          <a:bodyPr>
            <a:normAutofit fontScale="92500" lnSpcReduction="10000"/>
          </a:bodyPr>
          <a:lstStyle/>
          <a:p>
            <a:pPr marL="68580" indent="0">
              <a:buNone/>
            </a:pPr>
            <a:r>
              <a:rPr lang="en-CA" dirty="0"/>
              <a:t>Halifax’s regional council recently voted to ban the distribution of all single-use plastic bags. The ban is unlikely to take effect in 2019. However, you would like your employer, Mr. Patel, to voluntarily stop distributing plastic bags now before the city bylaw comes into effect next year. </a:t>
            </a:r>
          </a:p>
          <a:p>
            <a:pPr marL="68580" indent="0">
              <a:buNone/>
            </a:pPr>
            <a:endParaRPr lang="en-CA" b="1" dirty="0"/>
          </a:p>
          <a:p>
            <a:pPr marL="68580" indent="0">
              <a:buNone/>
            </a:pPr>
            <a:r>
              <a:rPr lang="en-CA" b="1" dirty="0"/>
              <a:t>Your task: </a:t>
            </a:r>
          </a:p>
          <a:p>
            <a:pPr marL="525780" indent="-457200">
              <a:buFont typeface="+mj-lt"/>
              <a:buAutoNum type="arabicPeriod"/>
            </a:pPr>
            <a:r>
              <a:rPr lang="en-CA" dirty="0"/>
              <a:t>Use the sources posted on Brightspace (as well as any other reliable sources you may find) to research the environmental impact and other potential effects of banning single-use plastic bags. </a:t>
            </a:r>
          </a:p>
          <a:p>
            <a:pPr marL="525780" indent="-457200">
              <a:buFont typeface="+mj-lt"/>
              <a:buAutoNum type="arabicPeriod"/>
            </a:pPr>
            <a:r>
              <a:rPr lang="en-CA" dirty="0"/>
              <a:t>Using the AIDA strategy in Chapter 10, draft an indirect strategy memo to Mr. Patel persuading him to stop distributing single-use plastic bags at Harvest Grocery. </a:t>
            </a:r>
          </a:p>
          <a:p>
            <a:endParaRPr lang="en-US" dirty="0"/>
          </a:p>
        </p:txBody>
      </p:sp>
    </p:spTree>
    <p:extLst>
      <p:ext uri="{BB962C8B-B14F-4D97-AF65-F5344CB8AC3E}">
        <p14:creationId xmlns:p14="http://schemas.microsoft.com/office/powerpoint/2010/main" val="3324960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Audience Analysis</a:t>
            </a:r>
          </a:p>
        </p:txBody>
      </p:sp>
      <p:sp>
        <p:nvSpPr>
          <p:cNvPr id="7" name="Text Placeholder 6"/>
          <p:cNvSpPr>
            <a:spLocks noGrp="1"/>
          </p:cNvSpPr>
          <p:nvPr>
            <p:ph type="body" idx="1"/>
          </p:nvPr>
        </p:nvSpPr>
        <p:spPr/>
        <p:txBody>
          <a:bodyPr/>
          <a:lstStyle/>
          <a:p>
            <a:r>
              <a:rPr lang="en-US" dirty="0"/>
              <a:t>Arjun Patel, Owner and Operator</a:t>
            </a:r>
          </a:p>
        </p:txBody>
      </p:sp>
      <p:sp>
        <p:nvSpPr>
          <p:cNvPr id="4" name="Content Placeholder 3"/>
          <p:cNvSpPr>
            <a:spLocks noGrp="1"/>
          </p:cNvSpPr>
          <p:nvPr>
            <p:ph sz="quarter" idx="13"/>
          </p:nvPr>
        </p:nvSpPr>
        <p:spPr/>
        <p:txBody>
          <a:bodyPr/>
          <a:lstStyle/>
          <a:p>
            <a:r>
              <a:rPr lang="en-US" dirty="0"/>
              <a:t>What might get his attention about this issue?</a:t>
            </a:r>
          </a:p>
          <a:p>
            <a:r>
              <a:rPr lang="en-US" dirty="0"/>
              <a:t>What benefits might come from getting rid of the bags?</a:t>
            </a:r>
          </a:p>
          <a:p>
            <a:r>
              <a:rPr lang="en-US" dirty="0"/>
              <a:t>What concerns will he have about eliminating bags?</a:t>
            </a:r>
          </a:p>
          <a:p>
            <a:endParaRPr lang="en-US" dirty="0"/>
          </a:p>
        </p:txBody>
      </p:sp>
      <p:pic>
        <p:nvPicPr>
          <p:cNvPr id="20" name="Content Placeholder 19">
            <a:extLst>
              <a:ext uri="{FF2B5EF4-FFF2-40B4-BE49-F238E27FC236}">
                <a16:creationId xmlns:a16="http://schemas.microsoft.com/office/drawing/2014/main" id="{7BA5D536-F9E1-2D4E-86F5-60AD283D4E88}"/>
              </a:ext>
            </a:extLst>
          </p:cNvPr>
          <p:cNvPicPr>
            <a:picLocks noGrp="1" noChangeAspect="1"/>
          </p:cNvPicPr>
          <p:nvPr>
            <p:ph sz="quarter" idx="14"/>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490410" y="1702808"/>
            <a:ext cx="3072063" cy="3072063"/>
          </a:xfrm>
        </p:spPr>
      </p:pic>
      <p:sp>
        <p:nvSpPr>
          <p:cNvPr id="21" name="TextBox 20">
            <a:extLst>
              <a:ext uri="{FF2B5EF4-FFF2-40B4-BE49-F238E27FC236}">
                <a16:creationId xmlns:a16="http://schemas.microsoft.com/office/drawing/2014/main" id="{AEFB157B-E15D-3340-AD4E-9FEA545B2DE6}"/>
              </a:ext>
            </a:extLst>
          </p:cNvPr>
          <p:cNvSpPr txBox="1"/>
          <p:nvPr/>
        </p:nvSpPr>
        <p:spPr>
          <a:xfrm>
            <a:off x="5490410" y="4750869"/>
            <a:ext cx="2438400" cy="369332"/>
          </a:xfrm>
          <a:prstGeom prst="rect">
            <a:avLst/>
          </a:prstGeom>
          <a:noFill/>
        </p:spPr>
        <p:txBody>
          <a:bodyPr wrap="square" rtlCol="0">
            <a:spAutoFit/>
          </a:bodyPr>
          <a:lstStyle/>
          <a:p>
            <a:r>
              <a:rPr lang="en-US" sz="900" dirty="0">
                <a:hlinkClick r:id="rId3" tooltip="http://ux.stackexchange.com/questions/58102/gender-neutral-photos-for-users-who-dont-yet-have-a-profile-picture"/>
              </a:rPr>
              <a:t>This Photo</a:t>
            </a:r>
            <a:r>
              <a:rPr lang="en-US" sz="900" dirty="0"/>
              <a:t> by Unknown Author is licensed under </a:t>
            </a:r>
            <a:r>
              <a:rPr lang="en-US" sz="900" dirty="0">
                <a:hlinkClick r:id="rId4" tooltip="https://creativecommons.org/licenses/by-sa/3.0/"/>
              </a:rPr>
              <a:t>CC BY-SA</a:t>
            </a:r>
            <a:endParaRPr lang="en-US" sz="900" dirty="0"/>
          </a:p>
        </p:txBody>
      </p:sp>
    </p:spTree>
    <p:extLst>
      <p:ext uri="{BB962C8B-B14F-4D97-AF65-F5344CB8AC3E}">
        <p14:creationId xmlns:p14="http://schemas.microsoft.com/office/powerpoint/2010/main" val="3495934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5 Purpose</a:t>
            </a:r>
          </a:p>
        </p:txBody>
      </p:sp>
      <p:pic>
        <p:nvPicPr>
          <p:cNvPr id="18" name="Content Placeholder 17">
            <a:extLst>
              <a:ext uri="{FF2B5EF4-FFF2-40B4-BE49-F238E27FC236}">
                <a16:creationId xmlns:a16="http://schemas.microsoft.com/office/drawing/2014/main" id="{BBC7236B-DEF0-B847-A868-FBDB06BF6701}"/>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406402" y="1600200"/>
            <a:ext cx="2331196" cy="3733800"/>
          </a:xfrm>
        </p:spPr>
      </p:pic>
      <p:sp>
        <p:nvSpPr>
          <p:cNvPr id="19" name="TextBox 18">
            <a:extLst>
              <a:ext uri="{FF2B5EF4-FFF2-40B4-BE49-F238E27FC236}">
                <a16:creationId xmlns:a16="http://schemas.microsoft.com/office/drawing/2014/main" id="{91E12AF6-CF04-5C4D-AD88-20DF26452DA2}"/>
              </a:ext>
            </a:extLst>
          </p:cNvPr>
          <p:cNvSpPr txBox="1"/>
          <p:nvPr/>
        </p:nvSpPr>
        <p:spPr>
          <a:xfrm>
            <a:off x="3406402" y="5334000"/>
            <a:ext cx="2331196" cy="369332"/>
          </a:xfrm>
          <a:prstGeom prst="rect">
            <a:avLst/>
          </a:prstGeom>
          <a:noFill/>
        </p:spPr>
        <p:txBody>
          <a:bodyPr wrap="square" rtlCol="0">
            <a:spAutoFit/>
          </a:bodyPr>
          <a:lstStyle/>
          <a:p>
            <a:r>
              <a:rPr lang="en-US" sz="900">
                <a:hlinkClick r:id="rId3" tooltip="http://jayce-o.blogspot.com/2013/10/recycling-posters-creative-examples-recycling-posters.html"/>
              </a:rPr>
              <a:t>This Photo</a:t>
            </a:r>
            <a:r>
              <a:rPr lang="en-US" sz="900"/>
              <a:t> by Unknown Author is licensed under </a:t>
            </a:r>
            <a:r>
              <a:rPr lang="en-US" sz="900">
                <a:hlinkClick r:id="rId4" tooltip="https://creativecommons.org/licenses/by-nc-sa/3.0/"/>
              </a:rPr>
              <a:t>CC BY-SA-NC</a:t>
            </a:r>
            <a:endParaRPr lang="en-US" sz="900"/>
          </a:p>
        </p:txBody>
      </p:sp>
    </p:spTree>
    <p:extLst>
      <p:ext uri="{BB962C8B-B14F-4D97-AF65-F5344CB8AC3E}">
        <p14:creationId xmlns:p14="http://schemas.microsoft.com/office/powerpoint/2010/main" val="3830255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1206501"/>
            <a:ext cx="7772400" cy="3789362"/>
          </a:xfrm>
        </p:spPr>
        <p:txBody>
          <a:bodyPr>
            <a:normAutofit/>
          </a:bodyPr>
          <a:lstStyle/>
          <a:p>
            <a:r>
              <a:rPr lang="en-US" cap="none" dirty="0"/>
              <a:t>For next class, </a:t>
            </a:r>
            <a:r>
              <a:rPr lang="en-US" b="1" u="sng" cap="none" dirty="0">
                <a:solidFill>
                  <a:schemeClr val="tx2"/>
                </a:solidFill>
              </a:rPr>
              <a:t>please bring one useful fact</a:t>
            </a:r>
            <a:r>
              <a:rPr lang="en-US" cap="none" dirty="0"/>
              <a:t> you could use to persuade Mr. Patel to stop distributing plastic bags.  It can come from the research on Brightspace.</a:t>
            </a:r>
          </a:p>
        </p:txBody>
      </p:sp>
    </p:spTree>
    <p:extLst>
      <p:ext uri="{BB962C8B-B14F-4D97-AF65-F5344CB8AC3E}">
        <p14:creationId xmlns:p14="http://schemas.microsoft.com/office/powerpoint/2010/main" val="9609868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434C9-1FDF-4B49-B9AF-AA098048A0BD}"/>
              </a:ext>
            </a:extLst>
          </p:cNvPr>
          <p:cNvSpPr>
            <a:spLocks noGrp="1"/>
          </p:cNvSpPr>
          <p:nvPr>
            <p:ph type="title"/>
          </p:nvPr>
        </p:nvSpPr>
        <p:spPr/>
        <p:txBody>
          <a:bodyPr/>
          <a:lstStyle/>
          <a:p>
            <a:r>
              <a:rPr lang="en-US" dirty="0"/>
              <a:t>Sentence Structure</a:t>
            </a:r>
          </a:p>
        </p:txBody>
      </p:sp>
      <p:graphicFrame>
        <p:nvGraphicFramePr>
          <p:cNvPr id="6" name="Content Placeholder 5">
            <a:extLst>
              <a:ext uri="{FF2B5EF4-FFF2-40B4-BE49-F238E27FC236}">
                <a16:creationId xmlns:a16="http://schemas.microsoft.com/office/drawing/2014/main" id="{00064923-84C6-C34C-AB08-E8009C41E9F9}"/>
              </a:ext>
            </a:extLst>
          </p:cNvPr>
          <p:cNvGraphicFramePr>
            <a:graphicFrameLocks noGrp="1"/>
          </p:cNvGraphicFramePr>
          <p:nvPr>
            <p:ph idx="1"/>
          </p:nvPr>
        </p:nvGraphicFramePr>
        <p:xfrm>
          <a:off x="481263" y="1213100"/>
          <a:ext cx="7976937" cy="5259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8700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B0828-46AD-3C4C-BC29-882A9DCBB2EA}"/>
              </a:ext>
            </a:extLst>
          </p:cNvPr>
          <p:cNvSpPr>
            <a:spLocks noGrp="1"/>
          </p:cNvSpPr>
          <p:nvPr>
            <p:ph type="title"/>
          </p:nvPr>
        </p:nvSpPr>
        <p:spPr/>
        <p:txBody>
          <a:bodyPr/>
          <a:lstStyle/>
          <a:p>
            <a:r>
              <a:rPr lang="en-US" dirty="0"/>
              <a:t>Sentence Fragment</a:t>
            </a:r>
          </a:p>
        </p:txBody>
      </p:sp>
      <p:sp>
        <p:nvSpPr>
          <p:cNvPr id="4" name="Content Placeholder 3">
            <a:extLst>
              <a:ext uri="{FF2B5EF4-FFF2-40B4-BE49-F238E27FC236}">
                <a16:creationId xmlns:a16="http://schemas.microsoft.com/office/drawing/2014/main" id="{4BA78531-DEF4-8646-B63A-89E317E0D1E8}"/>
              </a:ext>
            </a:extLst>
          </p:cNvPr>
          <p:cNvSpPr>
            <a:spLocks noGrp="1"/>
          </p:cNvSpPr>
          <p:nvPr>
            <p:ph sz="quarter" idx="14"/>
          </p:nvPr>
        </p:nvSpPr>
        <p:spPr/>
        <p:txBody>
          <a:bodyPr/>
          <a:lstStyle/>
          <a:p>
            <a:r>
              <a:rPr lang="en-US" dirty="0"/>
              <a:t>Sentence fragments are incomplete sentences.</a:t>
            </a:r>
          </a:p>
          <a:p>
            <a:r>
              <a:rPr lang="en-US" dirty="0"/>
              <a:t>Usually, one part of the sentence is missing (like the subject or the verb)</a:t>
            </a:r>
          </a:p>
          <a:p>
            <a:endParaRPr lang="en-US" dirty="0"/>
          </a:p>
          <a:p>
            <a:pPr marL="68580" indent="0">
              <a:buNone/>
            </a:pPr>
            <a:r>
              <a:rPr lang="en-US" dirty="0"/>
              <a:t>e.g. </a:t>
            </a:r>
            <a:r>
              <a:rPr lang="en-US" sz="3600" dirty="0">
                <a:solidFill>
                  <a:srgbClr val="FF0000"/>
                </a:solidFill>
              </a:rPr>
              <a:t>Even though this is tough.</a:t>
            </a:r>
            <a:endParaRPr lang="en-US" sz="3600" dirty="0"/>
          </a:p>
          <a:p>
            <a:pPr marL="68580" indent="0">
              <a:buNone/>
            </a:pPr>
            <a:endParaRPr lang="en-US" dirty="0"/>
          </a:p>
        </p:txBody>
      </p:sp>
      <p:pic>
        <p:nvPicPr>
          <p:cNvPr id="18" name="Content Placeholder 17" descr="A close up of puzzle pieces&#13;&#10;&#13;&#10;Description automatically generated">
            <a:extLst>
              <a:ext uri="{FF2B5EF4-FFF2-40B4-BE49-F238E27FC236}">
                <a16:creationId xmlns:a16="http://schemas.microsoft.com/office/drawing/2014/main" id="{AF9BE3BD-87D6-C642-A03C-2C273C6BCBA6}"/>
              </a:ext>
            </a:extLst>
          </p:cNvPr>
          <p:cNvPicPr>
            <a:picLocks noGrp="1" noChangeAspect="1"/>
          </p:cNvPicPr>
          <p:nvPr>
            <p:ph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5800" y="1646237"/>
            <a:ext cx="3657600" cy="3657600"/>
          </a:xfrm>
        </p:spPr>
      </p:pic>
      <p:sp>
        <p:nvSpPr>
          <p:cNvPr id="19" name="TextBox 18">
            <a:extLst>
              <a:ext uri="{FF2B5EF4-FFF2-40B4-BE49-F238E27FC236}">
                <a16:creationId xmlns:a16="http://schemas.microsoft.com/office/drawing/2014/main" id="{0A6BDEDC-5BAB-904A-A10C-C33CBD74AC61}"/>
              </a:ext>
            </a:extLst>
          </p:cNvPr>
          <p:cNvSpPr txBox="1"/>
          <p:nvPr/>
        </p:nvSpPr>
        <p:spPr>
          <a:xfrm>
            <a:off x="685800" y="5303837"/>
            <a:ext cx="3657600" cy="230832"/>
          </a:xfrm>
          <a:prstGeom prst="rect">
            <a:avLst/>
          </a:prstGeom>
          <a:noFill/>
        </p:spPr>
        <p:txBody>
          <a:bodyPr wrap="square" rtlCol="0">
            <a:spAutoFit/>
          </a:bodyPr>
          <a:lstStyle/>
          <a:p>
            <a:r>
              <a:rPr lang="en-US" sz="900">
                <a:hlinkClick r:id="rId3" tooltip="https://aequology.wordpress.com/2010/12/28/sustainability-strategy-and-middle-management-the-missing-link/"/>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1047070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B0828-46AD-3C4C-BC29-882A9DCBB2EA}"/>
              </a:ext>
            </a:extLst>
          </p:cNvPr>
          <p:cNvSpPr>
            <a:spLocks noGrp="1"/>
          </p:cNvSpPr>
          <p:nvPr>
            <p:ph type="title"/>
          </p:nvPr>
        </p:nvSpPr>
        <p:spPr/>
        <p:txBody>
          <a:bodyPr/>
          <a:lstStyle/>
          <a:p>
            <a:r>
              <a:rPr lang="en-US" dirty="0"/>
              <a:t>Comma Splice</a:t>
            </a:r>
          </a:p>
        </p:txBody>
      </p:sp>
      <p:pic>
        <p:nvPicPr>
          <p:cNvPr id="6" name="Content Placeholder 5" descr="A drawing of a face&#13;&#10;&#13;&#10;Description automatically generated">
            <a:extLst>
              <a:ext uri="{FF2B5EF4-FFF2-40B4-BE49-F238E27FC236}">
                <a16:creationId xmlns:a16="http://schemas.microsoft.com/office/drawing/2014/main" id="{64472180-8309-AB48-8CC1-2DD82033DD8D}"/>
              </a:ext>
            </a:extLst>
          </p:cNvPr>
          <p:cNvPicPr>
            <a:picLocks noGrp="1" noChangeAspect="1"/>
          </p:cNvPicPr>
          <p:nvPr>
            <p:ph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5800" y="2250605"/>
            <a:ext cx="3657600" cy="2448865"/>
          </a:xfrm>
        </p:spPr>
      </p:pic>
      <p:sp>
        <p:nvSpPr>
          <p:cNvPr id="4" name="Content Placeholder 3">
            <a:extLst>
              <a:ext uri="{FF2B5EF4-FFF2-40B4-BE49-F238E27FC236}">
                <a16:creationId xmlns:a16="http://schemas.microsoft.com/office/drawing/2014/main" id="{4BA78531-DEF4-8646-B63A-89E317E0D1E8}"/>
              </a:ext>
            </a:extLst>
          </p:cNvPr>
          <p:cNvSpPr>
            <a:spLocks noGrp="1"/>
          </p:cNvSpPr>
          <p:nvPr>
            <p:ph sz="quarter" idx="14"/>
          </p:nvPr>
        </p:nvSpPr>
        <p:spPr/>
        <p:txBody>
          <a:bodyPr/>
          <a:lstStyle/>
          <a:p>
            <a:r>
              <a:rPr lang="en-US" dirty="0"/>
              <a:t>A comma splice happens when two sentences are joined by a comma instead of a period.</a:t>
            </a:r>
          </a:p>
          <a:p>
            <a:endParaRPr lang="en-US" dirty="0"/>
          </a:p>
          <a:p>
            <a:pPr marL="68580" indent="0">
              <a:buNone/>
            </a:pPr>
            <a:r>
              <a:rPr lang="en-US" dirty="0"/>
              <a:t>e.g. </a:t>
            </a:r>
            <a:r>
              <a:rPr lang="en-US" sz="3600" dirty="0">
                <a:solidFill>
                  <a:srgbClr val="FF0000"/>
                </a:solidFill>
              </a:rPr>
              <a:t>The students pay attention, they work hard.</a:t>
            </a:r>
            <a:endParaRPr lang="en-US" sz="3600" dirty="0"/>
          </a:p>
          <a:p>
            <a:pPr marL="68580" indent="0">
              <a:buNone/>
            </a:pPr>
            <a:endParaRPr lang="en-US" dirty="0"/>
          </a:p>
        </p:txBody>
      </p:sp>
      <p:sp>
        <p:nvSpPr>
          <p:cNvPr id="7" name="TextBox 6">
            <a:extLst>
              <a:ext uri="{FF2B5EF4-FFF2-40B4-BE49-F238E27FC236}">
                <a16:creationId xmlns:a16="http://schemas.microsoft.com/office/drawing/2014/main" id="{74AEAF91-2544-B745-95FE-73F54F8E5AC9}"/>
              </a:ext>
            </a:extLst>
          </p:cNvPr>
          <p:cNvSpPr txBox="1"/>
          <p:nvPr/>
        </p:nvSpPr>
        <p:spPr>
          <a:xfrm>
            <a:off x="685800" y="4699470"/>
            <a:ext cx="3657600" cy="230832"/>
          </a:xfrm>
          <a:prstGeom prst="rect">
            <a:avLst/>
          </a:prstGeom>
          <a:noFill/>
        </p:spPr>
        <p:txBody>
          <a:bodyPr wrap="square" rtlCol="0">
            <a:spAutoFit/>
          </a:bodyPr>
          <a:lstStyle/>
          <a:p>
            <a:r>
              <a:rPr lang="en-US" sz="900">
                <a:hlinkClick r:id="rId3" tooltip="http://liceu.uab.es/~joaquim/phonetics/fon_prosod/suprasegmentales_pausa.html#grupo_fonico"/>
              </a:rPr>
              <a:t>This Photo</a:t>
            </a:r>
            <a:r>
              <a:rPr lang="en-US" sz="900"/>
              <a:t> by Unknown Author is licensed under </a:t>
            </a:r>
            <a:r>
              <a:rPr lang="en-US" sz="900">
                <a:hlinkClick r:id="rId4" tooltip="https://creativecommons.org/licenses/by-nc-sa/3.0/"/>
              </a:rPr>
              <a:t>CC BY-SA-NC</a:t>
            </a:r>
            <a:endParaRPr lang="en-US" sz="900"/>
          </a:p>
        </p:txBody>
      </p:sp>
    </p:spTree>
    <p:extLst>
      <p:ext uri="{BB962C8B-B14F-4D97-AF65-F5344CB8AC3E}">
        <p14:creationId xmlns:p14="http://schemas.microsoft.com/office/powerpoint/2010/main" val="1084881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B0828-46AD-3C4C-BC29-882A9DCBB2EA}"/>
              </a:ext>
            </a:extLst>
          </p:cNvPr>
          <p:cNvSpPr>
            <a:spLocks noGrp="1"/>
          </p:cNvSpPr>
          <p:nvPr>
            <p:ph type="title"/>
          </p:nvPr>
        </p:nvSpPr>
        <p:spPr/>
        <p:txBody>
          <a:bodyPr/>
          <a:lstStyle/>
          <a:p>
            <a:r>
              <a:rPr lang="en-US" dirty="0"/>
              <a:t>Subject Verb Agreement</a:t>
            </a:r>
          </a:p>
        </p:txBody>
      </p:sp>
      <p:pic>
        <p:nvPicPr>
          <p:cNvPr id="6" name="Content Placeholder 5">
            <a:extLst>
              <a:ext uri="{FF2B5EF4-FFF2-40B4-BE49-F238E27FC236}">
                <a16:creationId xmlns:a16="http://schemas.microsoft.com/office/drawing/2014/main" id="{D1BCD778-39D3-514A-8EEC-618B54B19869}"/>
              </a:ext>
            </a:extLst>
          </p:cNvPr>
          <p:cNvPicPr>
            <a:picLocks noGrp="1" noChangeAspect="1"/>
          </p:cNvPicPr>
          <p:nvPr>
            <p:ph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5800" y="2103437"/>
            <a:ext cx="3657600" cy="2743200"/>
          </a:xfrm>
        </p:spPr>
      </p:pic>
      <p:sp>
        <p:nvSpPr>
          <p:cNvPr id="4" name="Content Placeholder 3">
            <a:extLst>
              <a:ext uri="{FF2B5EF4-FFF2-40B4-BE49-F238E27FC236}">
                <a16:creationId xmlns:a16="http://schemas.microsoft.com/office/drawing/2014/main" id="{4BA78531-DEF4-8646-B63A-89E317E0D1E8}"/>
              </a:ext>
            </a:extLst>
          </p:cNvPr>
          <p:cNvSpPr>
            <a:spLocks noGrp="1"/>
          </p:cNvSpPr>
          <p:nvPr>
            <p:ph sz="quarter" idx="14"/>
          </p:nvPr>
        </p:nvSpPr>
        <p:spPr/>
        <p:txBody>
          <a:bodyPr/>
          <a:lstStyle/>
          <a:p>
            <a:r>
              <a:rPr lang="en-US" dirty="0"/>
              <a:t>A subject-verb agreement problem happens when the number of subjects does not match the number of the verb.</a:t>
            </a:r>
          </a:p>
          <a:p>
            <a:endParaRPr lang="en-US" dirty="0"/>
          </a:p>
          <a:p>
            <a:pPr marL="68580" indent="0">
              <a:buNone/>
            </a:pPr>
            <a:r>
              <a:rPr lang="en-US" dirty="0"/>
              <a:t>e.g. </a:t>
            </a:r>
            <a:r>
              <a:rPr lang="en-US" sz="3600" dirty="0">
                <a:solidFill>
                  <a:srgbClr val="FF0000"/>
                </a:solidFill>
              </a:rPr>
              <a:t>The students and the professors is working hard.</a:t>
            </a:r>
            <a:endParaRPr lang="en-US" dirty="0"/>
          </a:p>
        </p:txBody>
      </p:sp>
    </p:spTree>
    <p:extLst>
      <p:ext uri="{BB962C8B-B14F-4D97-AF65-F5344CB8AC3E}">
        <p14:creationId xmlns:p14="http://schemas.microsoft.com/office/powerpoint/2010/main" val="720116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434C9-1FDF-4B49-B9AF-AA098048A0BD}"/>
              </a:ext>
            </a:extLst>
          </p:cNvPr>
          <p:cNvSpPr>
            <a:spLocks noGrp="1"/>
          </p:cNvSpPr>
          <p:nvPr>
            <p:ph type="title"/>
          </p:nvPr>
        </p:nvSpPr>
        <p:spPr/>
        <p:txBody>
          <a:bodyPr/>
          <a:lstStyle/>
          <a:p>
            <a:r>
              <a:rPr lang="en-US" dirty="0"/>
              <a:t>Punctuation</a:t>
            </a:r>
          </a:p>
        </p:txBody>
      </p:sp>
      <p:pic>
        <p:nvPicPr>
          <p:cNvPr id="8" name="Content Placeholder 7" descr="A close up of a sign&#13;&#10;&#13;&#10;Description automatically generated">
            <a:extLst>
              <a:ext uri="{FF2B5EF4-FFF2-40B4-BE49-F238E27FC236}">
                <a16:creationId xmlns:a16="http://schemas.microsoft.com/office/drawing/2014/main" id="{9EE02360-F4BC-CB43-B39A-C0C25B2A982C}"/>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7040" y="-1005640"/>
            <a:ext cx="9114928" cy="8869280"/>
          </a:xfrm>
        </p:spPr>
      </p:pic>
      <p:sp>
        <p:nvSpPr>
          <p:cNvPr id="9" name="TextBox 8">
            <a:extLst>
              <a:ext uri="{FF2B5EF4-FFF2-40B4-BE49-F238E27FC236}">
                <a16:creationId xmlns:a16="http://schemas.microsoft.com/office/drawing/2014/main" id="{B7B9C63C-D9F8-B247-973D-B0FC19AE5A7B}"/>
              </a:ext>
            </a:extLst>
          </p:cNvPr>
          <p:cNvSpPr txBox="1"/>
          <p:nvPr/>
        </p:nvSpPr>
        <p:spPr>
          <a:xfrm>
            <a:off x="41104" y="7742944"/>
            <a:ext cx="9102896" cy="230832"/>
          </a:xfrm>
          <a:prstGeom prst="rect">
            <a:avLst/>
          </a:prstGeom>
          <a:noFill/>
        </p:spPr>
        <p:txBody>
          <a:bodyPr wrap="square" rtlCol="0">
            <a:spAutoFit/>
          </a:bodyPr>
          <a:lstStyle/>
          <a:p>
            <a:r>
              <a:rPr lang="en-US" sz="900">
                <a:hlinkClick r:id="rId3" tooltip="https://oppetklassrum.wordpress.com/bedomning-engelska/"/>
              </a:rPr>
              <a:t>This Photo</a:t>
            </a:r>
            <a:r>
              <a:rPr lang="en-US" sz="900"/>
              <a:t> by Unknown Author is licensed under </a:t>
            </a:r>
            <a:r>
              <a:rPr lang="en-US" sz="900">
                <a:hlinkClick r:id="rId4" tooltip="https://creativecommons.org/licenses/by-nc-sa/3.0/"/>
              </a:rPr>
              <a:t>CC BY-SA-NC</a:t>
            </a:r>
            <a:endParaRPr lang="en-US" sz="900"/>
          </a:p>
        </p:txBody>
      </p:sp>
    </p:spTree>
    <p:extLst>
      <p:ext uri="{BB962C8B-B14F-4D97-AF65-F5344CB8AC3E}">
        <p14:creationId xmlns:p14="http://schemas.microsoft.com/office/powerpoint/2010/main" val="3029604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8FBB1-8699-F744-80CD-FD1E720624B0}"/>
              </a:ext>
            </a:extLst>
          </p:cNvPr>
          <p:cNvSpPr>
            <a:spLocks noGrp="1"/>
          </p:cNvSpPr>
          <p:nvPr>
            <p:ph type="title"/>
          </p:nvPr>
        </p:nvSpPr>
        <p:spPr/>
        <p:txBody>
          <a:bodyPr/>
          <a:lstStyle/>
          <a:p>
            <a:r>
              <a:rPr lang="en-US" dirty="0"/>
              <a:t>Comma Rules</a:t>
            </a:r>
          </a:p>
        </p:txBody>
      </p:sp>
      <p:pic>
        <p:nvPicPr>
          <p:cNvPr id="6" name="Content Placeholder 5" descr="A close up of a logo&#13;&#10;&#13;&#10;Description automatically generated">
            <a:extLst>
              <a:ext uri="{FF2B5EF4-FFF2-40B4-BE49-F238E27FC236}">
                <a16:creationId xmlns:a16="http://schemas.microsoft.com/office/drawing/2014/main" id="{DEA6B5B2-7C7F-EE47-A39E-FD6A6D6B0E68}"/>
              </a:ext>
            </a:extLst>
          </p:cNvPr>
          <p:cNvPicPr>
            <a:picLocks noGrp="1" noChangeAspect="1"/>
          </p:cNvPicPr>
          <p:nvPr>
            <p:ph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5800" y="1542436"/>
            <a:ext cx="3657600" cy="3865203"/>
          </a:xfrm>
        </p:spPr>
      </p:pic>
      <p:sp>
        <p:nvSpPr>
          <p:cNvPr id="4" name="Content Placeholder 3">
            <a:extLst>
              <a:ext uri="{FF2B5EF4-FFF2-40B4-BE49-F238E27FC236}">
                <a16:creationId xmlns:a16="http://schemas.microsoft.com/office/drawing/2014/main" id="{9E585B8D-43D1-2E45-97BB-401744FDC233}"/>
              </a:ext>
            </a:extLst>
          </p:cNvPr>
          <p:cNvSpPr>
            <a:spLocks noGrp="1"/>
          </p:cNvSpPr>
          <p:nvPr>
            <p:ph sz="quarter" idx="14"/>
          </p:nvPr>
        </p:nvSpPr>
        <p:spPr/>
        <p:txBody>
          <a:bodyPr>
            <a:normAutofit/>
          </a:bodyPr>
          <a:lstStyle/>
          <a:p>
            <a:r>
              <a:rPr lang="en-US" dirty="0"/>
              <a:t>Put a comma before the conjunctions </a:t>
            </a:r>
            <a:r>
              <a:rPr lang="en-US" i="1" dirty="0"/>
              <a:t>for, and, nor, but, or, yet, so </a:t>
            </a:r>
            <a:r>
              <a:rPr lang="en-US" dirty="0"/>
              <a:t>when the conjunction joins two sentences.</a:t>
            </a:r>
          </a:p>
          <a:p>
            <a:endParaRPr lang="en-US" dirty="0"/>
          </a:p>
          <a:p>
            <a:r>
              <a:rPr lang="en-US" dirty="0"/>
              <a:t>e.g. </a:t>
            </a:r>
            <a:r>
              <a:rPr lang="en-US" i="1" dirty="0"/>
              <a:t>I really like planning and writing, but they are a lot of work.</a:t>
            </a:r>
          </a:p>
        </p:txBody>
      </p:sp>
      <p:sp>
        <p:nvSpPr>
          <p:cNvPr id="7" name="TextBox 6">
            <a:extLst>
              <a:ext uri="{FF2B5EF4-FFF2-40B4-BE49-F238E27FC236}">
                <a16:creationId xmlns:a16="http://schemas.microsoft.com/office/drawing/2014/main" id="{7E0D99DB-1EA2-7D41-961B-A1FCF69844EB}"/>
              </a:ext>
            </a:extLst>
          </p:cNvPr>
          <p:cNvSpPr txBox="1"/>
          <p:nvPr/>
        </p:nvSpPr>
        <p:spPr>
          <a:xfrm>
            <a:off x="685800" y="5407639"/>
            <a:ext cx="3657600" cy="230832"/>
          </a:xfrm>
          <a:prstGeom prst="rect">
            <a:avLst/>
          </a:prstGeom>
          <a:noFill/>
        </p:spPr>
        <p:txBody>
          <a:bodyPr wrap="square" rtlCol="0">
            <a:spAutoFit/>
          </a:bodyPr>
          <a:lstStyle/>
          <a:p>
            <a:r>
              <a:rPr lang="en-US" sz="900">
                <a:hlinkClick r:id="rId3" tooltip="https://courses.lumenlearning.com/basicreadingandwriting/chapter/outcome-punctuation-4-6/"/>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3930265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8FBB1-8699-F744-80CD-FD1E720624B0}"/>
              </a:ext>
            </a:extLst>
          </p:cNvPr>
          <p:cNvSpPr>
            <a:spLocks noGrp="1"/>
          </p:cNvSpPr>
          <p:nvPr>
            <p:ph type="title"/>
          </p:nvPr>
        </p:nvSpPr>
        <p:spPr/>
        <p:txBody>
          <a:bodyPr/>
          <a:lstStyle/>
          <a:p>
            <a:r>
              <a:rPr lang="en-US" dirty="0"/>
              <a:t>Comma Rules</a:t>
            </a:r>
          </a:p>
        </p:txBody>
      </p:sp>
      <p:pic>
        <p:nvPicPr>
          <p:cNvPr id="6" name="Content Placeholder 5" descr="A close up of a logo&#13;&#10;&#13;&#10;Description automatically generated">
            <a:extLst>
              <a:ext uri="{FF2B5EF4-FFF2-40B4-BE49-F238E27FC236}">
                <a16:creationId xmlns:a16="http://schemas.microsoft.com/office/drawing/2014/main" id="{DEA6B5B2-7C7F-EE47-A39E-FD6A6D6B0E68}"/>
              </a:ext>
            </a:extLst>
          </p:cNvPr>
          <p:cNvPicPr>
            <a:picLocks noGrp="1" noChangeAspect="1"/>
          </p:cNvPicPr>
          <p:nvPr>
            <p:ph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5800" y="1542436"/>
            <a:ext cx="3657600" cy="3865203"/>
          </a:xfrm>
        </p:spPr>
      </p:pic>
      <p:sp>
        <p:nvSpPr>
          <p:cNvPr id="4" name="Content Placeholder 3">
            <a:extLst>
              <a:ext uri="{FF2B5EF4-FFF2-40B4-BE49-F238E27FC236}">
                <a16:creationId xmlns:a16="http://schemas.microsoft.com/office/drawing/2014/main" id="{9E585B8D-43D1-2E45-97BB-401744FDC233}"/>
              </a:ext>
            </a:extLst>
          </p:cNvPr>
          <p:cNvSpPr>
            <a:spLocks noGrp="1"/>
          </p:cNvSpPr>
          <p:nvPr>
            <p:ph sz="quarter" idx="14"/>
          </p:nvPr>
        </p:nvSpPr>
        <p:spPr/>
        <p:txBody>
          <a:bodyPr>
            <a:normAutofit/>
          </a:bodyPr>
          <a:lstStyle/>
          <a:p>
            <a:r>
              <a:rPr lang="en-US" dirty="0"/>
              <a:t>Put a comma after a word or group of words that come before the main subject and main verb.</a:t>
            </a:r>
          </a:p>
          <a:p>
            <a:endParaRPr lang="en-US" dirty="0"/>
          </a:p>
          <a:p>
            <a:r>
              <a:rPr lang="en-US" dirty="0"/>
              <a:t>e.g.  </a:t>
            </a:r>
            <a:r>
              <a:rPr lang="en-US" i="1" dirty="0"/>
              <a:t>At 4:00pm today, Professor Ballantyne started class.</a:t>
            </a:r>
          </a:p>
        </p:txBody>
      </p:sp>
      <p:sp>
        <p:nvSpPr>
          <p:cNvPr id="7" name="TextBox 6">
            <a:extLst>
              <a:ext uri="{FF2B5EF4-FFF2-40B4-BE49-F238E27FC236}">
                <a16:creationId xmlns:a16="http://schemas.microsoft.com/office/drawing/2014/main" id="{7E0D99DB-1EA2-7D41-961B-A1FCF69844EB}"/>
              </a:ext>
            </a:extLst>
          </p:cNvPr>
          <p:cNvSpPr txBox="1"/>
          <p:nvPr/>
        </p:nvSpPr>
        <p:spPr>
          <a:xfrm>
            <a:off x="685800" y="5407639"/>
            <a:ext cx="3657600" cy="230832"/>
          </a:xfrm>
          <a:prstGeom prst="rect">
            <a:avLst/>
          </a:prstGeom>
          <a:noFill/>
        </p:spPr>
        <p:txBody>
          <a:bodyPr wrap="square" rtlCol="0">
            <a:spAutoFit/>
          </a:bodyPr>
          <a:lstStyle/>
          <a:p>
            <a:r>
              <a:rPr lang="en-US" sz="900">
                <a:hlinkClick r:id="rId3" tooltip="https://courses.lumenlearning.com/basicreadingandwriting/chapter/outcome-punctuation-4-6/"/>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1314553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8FBB1-8699-F744-80CD-FD1E720624B0}"/>
              </a:ext>
            </a:extLst>
          </p:cNvPr>
          <p:cNvSpPr>
            <a:spLocks noGrp="1"/>
          </p:cNvSpPr>
          <p:nvPr>
            <p:ph type="title"/>
          </p:nvPr>
        </p:nvSpPr>
        <p:spPr/>
        <p:txBody>
          <a:bodyPr/>
          <a:lstStyle/>
          <a:p>
            <a:r>
              <a:rPr lang="en-US" dirty="0"/>
              <a:t>Comma Rules</a:t>
            </a:r>
          </a:p>
        </p:txBody>
      </p:sp>
      <p:pic>
        <p:nvPicPr>
          <p:cNvPr id="6" name="Content Placeholder 5" descr="A close up of a logo&#13;&#10;&#13;&#10;Description automatically generated">
            <a:extLst>
              <a:ext uri="{FF2B5EF4-FFF2-40B4-BE49-F238E27FC236}">
                <a16:creationId xmlns:a16="http://schemas.microsoft.com/office/drawing/2014/main" id="{DEA6B5B2-7C7F-EE47-A39E-FD6A6D6B0E68}"/>
              </a:ext>
            </a:extLst>
          </p:cNvPr>
          <p:cNvPicPr>
            <a:picLocks noGrp="1" noChangeAspect="1"/>
          </p:cNvPicPr>
          <p:nvPr>
            <p:ph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5800" y="1542436"/>
            <a:ext cx="3657600" cy="3865203"/>
          </a:xfrm>
        </p:spPr>
      </p:pic>
      <p:sp>
        <p:nvSpPr>
          <p:cNvPr id="4" name="Content Placeholder 3">
            <a:extLst>
              <a:ext uri="{FF2B5EF4-FFF2-40B4-BE49-F238E27FC236}">
                <a16:creationId xmlns:a16="http://schemas.microsoft.com/office/drawing/2014/main" id="{9E585B8D-43D1-2E45-97BB-401744FDC233}"/>
              </a:ext>
            </a:extLst>
          </p:cNvPr>
          <p:cNvSpPr>
            <a:spLocks noGrp="1"/>
          </p:cNvSpPr>
          <p:nvPr>
            <p:ph sz="quarter" idx="14"/>
          </p:nvPr>
        </p:nvSpPr>
        <p:spPr/>
        <p:txBody>
          <a:bodyPr>
            <a:normAutofit/>
          </a:bodyPr>
          <a:lstStyle/>
          <a:p>
            <a:r>
              <a:rPr lang="en-US" dirty="0"/>
              <a:t>Put a comma after each word in a series of three or more words joined by </a:t>
            </a:r>
            <a:r>
              <a:rPr lang="en-US" i="1" dirty="0"/>
              <a:t>and</a:t>
            </a:r>
            <a:r>
              <a:rPr lang="en-US" dirty="0"/>
              <a:t> or </a:t>
            </a:r>
            <a:r>
              <a:rPr lang="en-US" i="1" dirty="0"/>
              <a:t>or.</a:t>
            </a:r>
          </a:p>
          <a:p>
            <a:endParaRPr lang="en-US" dirty="0"/>
          </a:p>
          <a:p>
            <a:r>
              <a:rPr lang="en-US" dirty="0"/>
              <a:t>e.g.  </a:t>
            </a:r>
            <a:r>
              <a:rPr lang="en-US" i="1" dirty="0"/>
              <a:t>In today’s class, we brainstormed, planned, and reviewed.</a:t>
            </a:r>
          </a:p>
          <a:p>
            <a:endParaRPr lang="en-US" dirty="0"/>
          </a:p>
          <a:p>
            <a:pPr>
              <a:buFont typeface="Wingdings" pitchFamily="2" charset="2"/>
              <a:buChar char="ü"/>
            </a:pPr>
            <a:endParaRPr lang="en-US" dirty="0"/>
          </a:p>
        </p:txBody>
      </p:sp>
      <p:sp>
        <p:nvSpPr>
          <p:cNvPr id="7" name="TextBox 6">
            <a:extLst>
              <a:ext uri="{FF2B5EF4-FFF2-40B4-BE49-F238E27FC236}">
                <a16:creationId xmlns:a16="http://schemas.microsoft.com/office/drawing/2014/main" id="{7E0D99DB-1EA2-7D41-961B-A1FCF69844EB}"/>
              </a:ext>
            </a:extLst>
          </p:cNvPr>
          <p:cNvSpPr txBox="1"/>
          <p:nvPr/>
        </p:nvSpPr>
        <p:spPr>
          <a:xfrm>
            <a:off x="685800" y="5407639"/>
            <a:ext cx="3657600" cy="230832"/>
          </a:xfrm>
          <a:prstGeom prst="rect">
            <a:avLst/>
          </a:prstGeom>
          <a:noFill/>
        </p:spPr>
        <p:txBody>
          <a:bodyPr wrap="square" rtlCol="0">
            <a:spAutoFit/>
          </a:bodyPr>
          <a:lstStyle/>
          <a:p>
            <a:r>
              <a:rPr lang="en-US" sz="900">
                <a:hlinkClick r:id="rId3" tooltip="https://courses.lumenlearning.com/basicreadingandwriting/chapter/outcome-punctuation-4-6/"/>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2598612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8FBB1-8699-F744-80CD-FD1E720624B0}"/>
              </a:ext>
            </a:extLst>
          </p:cNvPr>
          <p:cNvSpPr>
            <a:spLocks noGrp="1"/>
          </p:cNvSpPr>
          <p:nvPr>
            <p:ph type="title"/>
          </p:nvPr>
        </p:nvSpPr>
        <p:spPr/>
        <p:txBody>
          <a:bodyPr/>
          <a:lstStyle/>
          <a:p>
            <a:r>
              <a:rPr lang="en-US" dirty="0"/>
              <a:t>Comma Rules </a:t>
            </a:r>
          </a:p>
        </p:txBody>
      </p:sp>
      <p:pic>
        <p:nvPicPr>
          <p:cNvPr id="6" name="Content Placeholder 5" descr="A close up of a logo&#13;&#10;&#13;&#10;Description automatically generated">
            <a:extLst>
              <a:ext uri="{FF2B5EF4-FFF2-40B4-BE49-F238E27FC236}">
                <a16:creationId xmlns:a16="http://schemas.microsoft.com/office/drawing/2014/main" id="{DEA6B5B2-7C7F-EE47-A39E-FD6A6D6B0E68}"/>
              </a:ext>
            </a:extLst>
          </p:cNvPr>
          <p:cNvPicPr>
            <a:picLocks noGrp="1" noChangeAspect="1"/>
          </p:cNvPicPr>
          <p:nvPr>
            <p:ph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5800" y="1542436"/>
            <a:ext cx="3657600" cy="3865203"/>
          </a:xfrm>
        </p:spPr>
      </p:pic>
      <p:sp>
        <p:nvSpPr>
          <p:cNvPr id="4" name="Content Placeholder 3">
            <a:extLst>
              <a:ext uri="{FF2B5EF4-FFF2-40B4-BE49-F238E27FC236}">
                <a16:creationId xmlns:a16="http://schemas.microsoft.com/office/drawing/2014/main" id="{9E585B8D-43D1-2E45-97BB-401744FDC233}"/>
              </a:ext>
            </a:extLst>
          </p:cNvPr>
          <p:cNvSpPr>
            <a:spLocks noGrp="1"/>
          </p:cNvSpPr>
          <p:nvPr>
            <p:ph sz="quarter" idx="14"/>
          </p:nvPr>
        </p:nvSpPr>
        <p:spPr/>
        <p:txBody>
          <a:bodyPr/>
          <a:lstStyle/>
          <a:p>
            <a:r>
              <a:rPr lang="en-US" dirty="0"/>
              <a:t>Put a comma between two (or more) adjectives if you can reverse the order of the words or put </a:t>
            </a:r>
            <a:r>
              <a:rPr lang="en-US" i="1" dirty="0"/>
              <a:t>and</a:t>
            </a:r>
            <a:r>
              <a:rPr lang="en-US" dirty="0"/>
              <a:t> between them</a:t>
            </a:r>
          </a:p>
          <a:p>
            <a:endParaRPr lang="en-US" dirty="0"/>
          </a:p>
          <a:p>
            <a:r>
              <a:rPr lang="en-US" dirty="0"/>
              <a:t>e.g.  </a:t>
            </a:r>
            <a:r>
              <a:rPr lang="en-US" i="1" dirty="0"/>
              <a:t>Hard-working, motivated students will learn the most.</a:t>
            </a:r>
          </a:p>
          <a:p>
            <a:endParaRPr lang="en-US" dirty="0"/>
          </a:p>
        </p:txBody>
      </p:sp>
      <p:sp>
        <p:nvSpPr>
          <p:cNvPr id="7" name="TextBox 6">
            <a:extLst>
              <a:ext uri="{FF2B5EF4-FFF2-40B4-BE49-F238E27FC236}">
                <a16:creationId xmlns:a16="http://schemas.microsoft.com/office/drawing/2014/main" id="{7E0D99DB-1EA2-7D41-961B-A1FCF69844EB}"/>
              </a:ext>
            </a:extLst>
          </p:cNvPr>
          <p:cNvSpPr txBox="1"/>
          <p:nvPr/>
        </p:nvSpPr>
        <p:spPr>
          <a:xfrm>
            <a:off x="685800" y="5407639"/>
            <a:ext cx="3657600" cy="230832"/>
          </a:xfrm>
          <a:prstGeom prst="rect">
            <a:avLst/>
          </a:prstGeom>
          <a:noFill/>
        </p:spPr>
        <p:txBody>
          <a:bodyPr wrap="square" rtlCol="0">
            <a:spAutoFit/>
          </a:bodyPr>
          <a:lstStyle/>
          <a:p>
            <a:r>
              <a:rPr lang="en-US" sz="900">
                <a:hlinkClick r:id="rId3" tooltip="https://courses.lumenlearning.com/basicreadingandwriting/chapter/outcome-punctuation-4-6/"/>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2423071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8FBB1-8699-F744-80CD-FD1E720624B0}"/>
              </a:ext>
            </a:extLst>
          </p:cNvPr>
          <p:cNvSpPr>
            <a:spLocks noGrp="1"/>
          </p:cNvSpPr>
          <p:nvPr>
            <p:ph type="title"/>
          </p:nvPr>
        </p:nvSpPr>
        <p:spPr/>
        <p:txBody>
          <a:bodyPr/>
          <a:lstStyle/>
          <a:p>
            <a:r>
              <a:rPr lang="en-US" dirty="0"/>
              <a:t>Comma Rules </a:t>
            </a:r>
          </a:p>
        </p:txBody>
      </p:sp>
      <p:pic>
        <p:nvPicPr>
          <p:cNvPr id="6" name="Content Placeholder 5" descr="A close up of a logo&#13;&#10;&#13;&#10;Description automatically generated">
            <a:extLst>
              <a:ext uri="{FF2B5EF4-FFF2-40B4-BE49-F238E27FC236}">
                <a16:creationId xmlns:a16="http://schemas.microsoft.com/office/drawing/2014/main" id="{DEA6B5B2-7C7F-EE47-A39E-FD6A6D6B0E68}"/>
              </a:ext>
            </a:extLst>
          </p:cNvPr>
          <p:cNvPicPr>
            <a:picLocks noGrp="1" noChangeAspect="1"/>
          </p:cNvPicPr>
          <p:nvPr>
            <p:ph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5800" y="1542436"/>
            <a:ext cx="3657600" cy="3865203"/>
          </a:xfrm>
        </p:spPr>
      </p:pic>
      <p:sp>
        <p:nvSpPr>
          <p:cNvPr id="4" name="Content Placeholder 3">
            <a:extLst>
              <a:ext uri="{FF2B5EF4-FFF2-40B4-BE49-F238E27FC236}">
                <a16:creationId xmlns:a16="http://schemas.microsoft.com/office/drawing/2014/main" id="{9E585B8D-43D1-2E45-97BB-401744FDC233}"/>
              </a:ext>
            </a:extLst>
          </p:cNvPr>
          <p:cNvSpPr>
            <a:spLocks noGrp="1"/>
          </p:cNvSpPr>
          <p:nvPr>
            <p:ph sz="quarter" idx="14"/>
          </p:nvPr>
        </p:nvSpPr>
        <p:spPr/>
        <p:txBody>
          <a:bodyPr/>
          <a:lstStyle/>
          <a:p>
            <a:r>
              <a:rPr lang="en-US" dirty="0"/>
              <a:t>Use commas to separate extra information from the rest of the sentence.</a:t>
            </a:r>
          </a:p>
          <a:p>
            <a:endParaRPr lang="en-US" dirty="0"/>
          </a:p>
          <a:p>
            <a:r>
              <a:rPr lang="en-US" dirty="0"/>
              <a:t>e.g.  </a:t>
            </a:r>
            <a:r>
              <a:rPr lang="en-US" i="1" dirty="0"/>
              <a:t>Emily Ballantyne, our professor, likes grammar lessons.</a:t>
            </a:r>
          </a:p>
          <a:p>
            <a:endParaRPr lang="en-US" dirty="0"/>
          </a:p>
        </p:txBody>
      </p:sp>
      <p:sp>
        <p:nvSpPr>
          <p:cNvPr id="7" name="TextBox 6">
            <a:extLst>
              <a:ext uri="{FF2B5EF4-FFF2-40B4-BE49-F238E27FC236}">
                <a16:creationId xmlns:a16="http://schemas.microsoft.com/office/drawing/2014/main" id="{7E0D99DB-1EA2-7D41-961B-A1FCF69844EB}"/>
              </a:ext>
            </a:extLst>
          </p:cNvPr>
          <p:cNvSpPr txBox="1"/>
          <p:nvPr/>
        </p:nvSpPr>
        <p:spPr>
          <a:xfrm>
            <a:off x="685800" y="5407639"/>
            <a:ext cx="3657600" cy="230832"/>
          </a:xfrm>
          <a:prstGeom prst="rect">
            <a:avLst/>
          </a:prstGeom>
          <a:noFill/>
        </p:spPr>
        <p:txBody>
          <a:bodyPr wrap="square" rtlCol="0">
            <a:spAutoFit/>
          </a:bodyPr>
          <a:lstStyle/>
          <a:p>
            <a:r>
              <a:rPr lang="en-US" sz="900">
                <a:hlinkClick r:id="rId3" tooltip="https://courses.lumenlearning.com/basicreadingandwriting/chapter/outcome-punctuation-4-6/"/>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3281553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88210-62E5-674E-A791-39ACAEC4565B}"/>
              </a:ext>
            </a:extLst>
          </p:cNvPr>
          <p:cNvSpPr>
            <a:spLocks noGrp="1"/>
          </p:cNvSpPr>
          <p:nvPr>
            <p:ph type="title"/>
          </p:nvPr>
        </p:nvSpPr>
        <p:spPr/>
        <p:txBody>
          <a:bodyPr/>
          <a:lstStyle/>
          <a:p>
            <a:r>
              <a:rPr lang="en-US" dirty="0"/>
              <a:t>Semicolon Rule</a:t>
            </a:r>
          </a:p>
        </p:txBody>
      </p:sp>
      <p:pic>
        <p:nvPicPr>
          <p:cNvPr id="6" name="Content Placeholder 5" descr="A close up of a logo&#13;&#10;&#13;&#10;Description automatically generated">
            <a:extLst>
              <a:ext uri="{FF2B5EF4-FFF2-40B4-BE49-F238E27FC236}">
                <a16:creationId xmlns:a16="http://schemas.microsoft.com/office/drawing/2014/main" id="{ADAC9562-1677-C043-ACC3-5410F198C3D5}"/>
              </a:ext>
            </a:extLst>
          </p:cNvPr>
          <p:cNvPicPr>
            <a:picLocks noGrp="1" noChangeAspect="1"/>
          </p:cNvPicPr>
          <p:nvPr>
            <p:ph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5800" y="1611663"/>
            <a:ext cx="3657600" cy="3726748"/>
          </a:xfrm>
        </p:spPr>
      </p:pic>
      <p:sp>
        <p:nvSpPr>
          <p:cNvPr id="4" name="Content Placeholder 3">
            <a:extLst>
              <a:ext uri="{FF2B5EF4-FFF2-40B4-BE49-F238E27FC236}">
                <a16:creationId xmlns:a16="http://schemas.microsoft.com/office/drawing/2014/main" id="{8B6B0FA7-9572-4047-9DEF-4D502BDA6B06}"/>
              </a:ext>
            </a:extLst>
          </p:cNvPr>
          <p:cNvSpPr>
            <a:spLocks noGrp="1"/>
          </p:cNvSpPr>
          <p:nvPr>
            <p:ph sz="quarter" idx="14"/>
          </p:nvPr>
        </p:nvSpPr>
        <p:spPr/>
        <p:txBody>
          <a:bodyPr/>
          <a:lstStyle/>
          <a:p>
            <a:r>
              <a:rPr lang="en-US" dirty="0"/>
              <a:t>Use a semicolon only where you could also use a period</a:t>
            </a:r>
          </a:p>
          <a:p>
            <a:endParaRPr lang="en-US" dirty="0"/>
          </a:p>
          <a:p>
            <a:r>
              <a:rPr lang="en-US" dirty="0"/>
              <a:t>e.g.  </a:t>
            </a:r>
            <a:r>
              <a:rPr lang="en-US" i="1" dirty="0"/>
              <a:t>Be patient; we are almost through the rules.</a:t>
            </a:r>
          </a:p>
          <a:p>
            <a:endParaRPr lang="en-US" dirty="0"/>
          </a:p>
          <a:p>
            <a:endParaRPr lang="en-US" dirty="0"/>
          </a:p>
        </p:txBody>
      </p:sp>
      <p:sp>
        <p:nvSpPr>
          <p:cNvPr id="7" name="TextBox 6">
            <a:extLst>
              <a:ext uri="{FF2B5EF4-FFF2-40B4-BE49-F238E27FC236}">
                <a16:creationId xmlns:a16="http://schemas.microsoft.com/office/drawing/2014/main" id="{6F25544A-6235-CA48-ACDC-8A01E7C0580A}"/>
              </a:ext>
            </a:extLst>
          </p:cNvPr>
          <p:cNvSpPr txBox="1"/>
          <p:nvPr/>
        </p:nvSpPr>
        <p:spPr>
          <a:xfrm>
            <a:off x="685800" y="5338411"/>
            <a:ext cx="3657600" cy="230832"/>
          </a:xfrm>
          <a:prstGeom prst="rect">
            <a:avLst/>
          </a:prstGeom>
          <a:noFill/>
        </p:spPr>
        <p:txBody>
          <a:bodyPr wrap="square" rtlCol="0">
            <a:spAutoFit/>
          </a:bodyPr>
          <a:lstStyle/>
          <a:p>
            <a:r>
              <a:rPr lang="en-US" sz="900">
                <a:hlinkClick r:id="rId3" tooltip="https://courses.lumenlearning.com/styleguide/chapter/text-semicolons/"/>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2051524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17A90-BD73-694D-B190-8BEF6EB6CC5E}"/>
              </a:ext>
            </a:extLst>
          </p:cNvPr>
          <p:cNvSpPr>
            <a:spLocks noGrp="1"/>
          </p:cNvSpPr>
          <p:nvPr>
            <p:ph type="title"/>
          </p:nvPr>
        </p:nvSpPr>
        <p:spPr/>
        <p:txBody>
          <a:bodyPr/>
          <a:lstStyle/>
          <a:p>
            <a:r>
              <a:rPr lang="en-US" dirty="0"/>
              <a:t>Colon Rule</a:t>
            </a:r>
          </a:p>
        </p:txBody>
      </p:sp>
      <p:pic>
        <p:nvPicPr>
          <p:cNvPr id="6" name="Content Placeholder 5" descr="A picture containing iPod&#13;&#10;&#13;&#10;Description automatically generated">
            <a:extLst>
              <a:ext uri="{FF2B5EF4-FFF2-40B4-BE49-F238E27FC236}">
                <a16:creationId xmlns:a16="http://schemas.microsoft.com/office/drawing/2014/main" id="{A3377ACF-4706-FF49-92AC-73A28F4A468F}"/>
              </a:ext>
            </a:extLst>
          </p:cNvPr>
          <p:cNvPicPr>
            <a:picLocks noGrp="1" noChangeAspect="1"/>
          </p:cNvPicPr>
          <p:nvPr>
            <p:ph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5800" y="1573828"/>
            <a:ext cx="3657600" cy="3802418"/>
          </a:xfrm>
        </p:spPr>
      </p:pic>
      <p:sp>
        <p:nvSpPr>
          <p:cNvPr id="4" name="Content Placeholder 3">
            <a:extLst>
              <a:ext uri="{FF2B5EF4-FFF2-40B4-BE49-F238E27FC236}">
                <a16:creationId xmlns:a16="http://schemas.microsoft.com/office/drawing/2014/main" id="{23F46F83-6A0F-364C-B85B-EFDF285C26AA}"/>
              </a:ext>
            </a:extLst>
          </p:cNvPr>
          <p:cNvSpPr>
            <a:spLocks noGrp="1"/>
          </p:cNvSpPr>
          <p:nvPr>
            <p:ph sz="quarter" idx="14"/>
          </p:nvPr>
        </p:nvSpPr>
        <p:spPr/>
        <p:txBody>
          <a:bodyPr/>
          <a:lstStyle/>
          <a:p>
            <a:r>
              <a:rPr lang="en-US" dirty="0"/>
              <a:t>Use a colon to introduce a list after using a signal word.</a:t>
            </a:r>
          </a:p>
          <a:p>
            <a:endParaRPr lang="en-US" dirty="0"/>
          </a:p>
          <a:p>
            <a:r>
              <a:rPr lang="en-US" dirty="0"/>
              <a:t>e.g.  </a:t>
            </a:r>
            <a:r>
              <a:rPr lang="en-US" i="1" dirty="0"/>
              <a:t>As you proofread, check for these common errors: sentence fragment, comma splice, and passive voice. </a:t>
            </a:r>
          </a:p>
          <a:p>
            <a:endParaRPr lang="en-US" dirty="0"/>
          </a:p>
        </p:txBody>
      </p:sp>
      <p:sp>
        <p:nvSpPr>
          <p:cNvPr id="7" name="TextBox 6">
            <a:extLst>
              <a:ext uri="{FF2B5EF4-FFF2-40B4-BE49-F238E27FC236}">
                <a16:creationId xmlns:a16="http://schemas.microsoft.com/office/drawing/2014/main" id="{080D6154-4AEE-ED41-9DBC-4D531B67D292}"/>
              </a:ext>
            </a:extLst>
          </p:cNvPr>
          <p:cNvSpPr txBox="1"/>
          <p:nvPr/>
        </p:nvSpPr>
        <p:spPr>
          <a:xfrm>
            <a:off x="685800" y="5376246"/>
            <a:ext cx="3657600" cy="230832"/>
          </a:xfrm>
          <a:prstGeom prst="rect">
            <a:avLst/>
          </a:prstGeom>
          <a:noFill/>
        </p:spPr>
        <p:txBody>
          <a:bodyPr wrap="square" rtlCol="0">
            <a:spAutoFit/>
          </a:bodyPr>
          <a:lstStyle/>
          <a:p>
            <a:r>
              <a:rPr lang="en-US" sz="900">
                <a:hlinkClick r:id="rId3" tooltip="https://courses.lumenlearning.com/basicreadingandwriting/chapter/outcome-punctuation-4-6/"/>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18455634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CE4A1-F876-C64D-99F3-D90F30885A78}"/>
              </a:ext>
            </a:extLst>
          </p:cNvPr>
          <p:cNvSpPr>
            <a:spLocks noGrp="1"/>
          </p:cNvSpPr>
          <p:nvPr>
            <p:ph type="title"/>
          </p:nvPr>
        </p:nvSpPr>
        <p:spPr/>
        <p:txBody>
          <a:bodyPr/>
          <a:lstStyle/>
          <a:p>
            <a:r>
              <a:rPr lang="en-US" dirty="0"/>
              <a:t>Apostrophe Rules</a:t>
            </a:r>
          </a:p>
        </p:txBody>
      </p:sp>
      <p:pic>
        <p:nvPicPr>
          <p:cNvPr id="6" name="Content Placeholder 5">
            <a:extLst>
              <a:ext uri="{FF2B5EF4-FFF2-40B4-BE49-F238E27FC236}">
                <a16:creationId xmlns:a16="http://schemas.microsoft.com/office/drawing/2014/main" id="{7C66FD76-D405-024A-97C3-09354986B7DA}"/>
              </a:ext>
            </a:extLst>
          </p:cNvPr>
          <p:cNvPicPr>
            <a:picLocks noGrp="1" noChangeAspect="1"/>
          </p:cNvPicPr>
          <p:nvPr>
            <p:ph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5800" y="2322893"/>
            <a:ext cx="3657600" cy="2304288"/>
          </a:xfrm>
        </p:spPr>
      </p:pic>
      <p:sp>
        <p:nvSpPr>
          <p:cNvPr id="4" name="Content Placeholder 3">
            <a:extLst>
              <a:ext uri="{FF2B5EF4-FFF2-40B4-BE49-F238E27FC236}">
                <a16:creationId xmlns:a16="http://schemas.microsoft.com/office/drawing/2014/main" id="{D03A2C5A-BEC8-E846-9BDE-366406D13F35}"/>
              </a:ext>
            </a:extLst>
          </p:cNvPr>
          <p:cNvSpPr>
            <a:spLocks noGrp="1"/>
          </p:cNvSpPr>
          <p:nvPr>
            <p:ph sz="quarter" idx="14"/>
          </p:nvPr>
        </p:nvSpPr>
        <p:spPr/>
        <p:txBody>
          <a:bodyPr/>
          <a:lstStyle/>
          <a:p>
            <a:r>
              <a:rPr lang="en-US" dirty="0"/>
              <a:t>Use an apostrophe to make a word possessive</a:t>
            </a:r>
          </a:p>
          <a:p>
            <a:endParaRPr lang="en-US" dirty="0"/>
          </a:p>
          <a:p>
            <a:r>
              <a:rPr lang="en-US" dirty="0"/>
              <a:t>e.g.  </a:t>
            </a:r>
            <a:r>
              <a:rPr lang="en-US" i="1" dirty="0"/>
              <a:t>The student’s grade is based on her performance.</a:t>
            </a:r>
          </a:p>
          <a:p>
            <a:endParaRPr lang="en-US" dirty="0"/>
          </a:p>
          <a:p>
            <a:endParaRPr lang="en-US" dirty="0"/>
          </a:p>
        </p:txBody>
      </p:sp>
      <p:sp>
        <p:nvSpPr>
          <p:cNvPr id="7" name="TextBox 6">
            <a:extLst>
              <a:ext uri="{FF2B5EF4-FFF2-40B4-BE49-F238E27FC236}">
                <a16:creationId xmlns:a16="http://schemas.microsoft.com/office/drawing/2014/main" id="{5CB03817-4315-D247-BC38-095C00B094D9}"/>
              </a:ext>
            </a:extLst>
          </p:cNvPr>
          <p:cNvSpPr txBox="1"/>
          <p:nvPr/>
        </p:nvSpPr>
        <p:spPr>
          <a:xfrm>
            <a:off x="685800" y="4627181"/>
            <a:ext cx="3657600" cy="230832"/>
          </a:xfrm>
          <a:prstGeom prst="rect">
            <a:avLst/>
          </a:prstGeom>
          <a:noFill/>
        </p:spPr>
        <p:txBody>
          <a:bodyPr wrap="square" rtlCol="0">
            <a:spAutoFit/>
          </a:bodyPr>
          <a:lstStyle/>
          <a:p>
            <a:r>
              <a:rPr lang="en-US" sz="900">
                <a:hlinkClick r:id="rId3" tooltip="http://eisforexplore.blogspot.com/2012/12/pin-apostrophe.html"/>
              </a:rPr>
              <a:t>This Photo</a:t>
            </a:r>
            <a:r>
              <a:rPr lang="en-US" sz="900"/>
              <a:t> by Unknown Author is licensed under </a:t>
            </a:r>
            <a:r>
              <a:rPr lang="en-US" sz="900">
                <a:hlinkClick r:id="rId4" tooltip="https://creativecommons.org/licenses/by-nc/3.0/"/>
              </a:rPr>
              <a:t>CC BY-NC</a:t>
            </a:r>
            <a:endParaRPr lang="en-US" sz="900"/>
          </a:p>
        </p:txBody>
      </p:sp>
    </p:spTree>
    <p:extLst>
      <p:ext uri="{BB962C8B-B14F-4D97-AF65-F5344CB8AC3E}">
        <p14:creationId xmlns:p14="http://schemas.microsoft.com/office/powerpoint/2010/main" val="16936399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CE4A1-F876-C64D-99F3-D90F30885A78}"/>
              </a:ext>
            </a:extLst>
          </p:cNvPr>
          <p:cNvSpPr>
            <a:spLocks noGrp="1"/>
          </p:cNvSpPr>
          <p:nvPr>
            <p:ph type="title"/>
          </p:nvPr>
        </p:nvSpPr>
        <p:spPr/>
        <p:txBody>
          <a:bodyPr/>
          <a:lstStyle/>
          <a:p>
            <a:r>
              <a:rPr lang="en-US" dirty="0"/>
              <a:t>Apostrophe Rules</a:t>
            </a:r>
          </a:p>
        </p:txBody>
      </p:sp>
      <p:pic>
        <p:nvPicPr>
          <p:cNvPr id="6" name="Content Placeholder 5">
            <a:extLst>
              <a:ext uri="{FF2B5EF4-FFF2-40B4-BE49-F238E27FC236}">
                <a16:creationId xmlns:a16="http://schemas.microsoft.com/office/drawing/2014/main" id="{7C66FD76-D405-024A-97C3-09354986B7DA}"/>
              </a:ext>
            </a:extLst>
          </p:cNvPr>
          <p:cNvPicPr>
            <a:picLocks noGrp="1" noChangeAspect="1"/>
          </p:cNvPicPr>
          <p:nvPr>
            <p:ph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5800" y="2322893"/>
            <a:ext cx="3657600" cy="2304288"/>
          </a:xfrm>
        </p:spPr>
      </p:pic>
      <p:sp>
        <p:nvSpPr>
          <p:cNvPr id="4" name="Content Placeholder 3">
            <a:extLst>
              <a:ext uri="{FF2B5EF4-FFF2-40B4-BE49-F238E27FC236}">
                <a16:creationId xmlns:a16="http://schemas.microsoft.com/office/drawing/2014/main" id="{D03A2C5A-BEC8-E846-9BDE-366406D13F35}"/>
              </a:ext>
            </a:extLst>
          </p:cNvPr>
          <p:cNvSpPr>
            <a:spLocks noGrp="1"/>
          </p:cNvSpPr>
          <p:nvPr>
            <p:ph sz="quarter" idx="14"/>
          </p:nvPr>
        </p:nvSpPr>
        <p:spPr/>
        <p:txBody>
          <a:bodyPr/>
          <a:lstStyle/>
          <a:p>
            <a:r>
              <a:rPr lang="en-US" dirty="0"/>
              <a:t>Use an apostrophe to make a contraction</a:t>
            </a:r>
          </a:p>
          <a:p>
            <a:endParaRPr lang="en-US" dirty="0"/>
          </a:p>
          <a:p>
            <a:r>
              <a:rPr lang="en-US" dirty="0"/>
              <a:t>e.g.  </a:t>
            </a:r>
            <a:r>
              <a:rPr lang="en-US" i="1" dirty="0"/>
              <a:t>The class isn’t over yet.</a:t>
            </a:r>
          </a:p>
          <a:p>
            <a:endParaRPr lang="en-US" dirty="0"/>
          </a:p>
        </p:txBody>
      </p:sp>
      <p:sp>
        <p:nvSpPr>
          <p:cNvPr id="7" name="TextBox 6">
            <a:extLst>
              <a:ext uri="{FF2B5EF4-FFF2-40B4-BE49-F238E27FC236}">
                <a16:creationId xmlns:a16="http://schemas.microsoft.com/office/drawing/2014/main" id="{5CB03817-4315-D247-BC38-095C00B094D9}"/>
              </a:ext>
            </a:extLst>
          </p:cNvPr>
          <p:cNvSpPr txBox="1"/>
          <p:nvPr/>
        </p:nvSpPr>
        <p:spPr>
          <a:xfrm>
            <a:off x="685800" y="4627181"/>
            <a:ext cx="3657600" cy="230832"/>
          </a:xfrm>
          <a:prstGeom prst="rect">
            <a:avLst/>
          </a:prstGeom>
          <a:noFill/>
        </p:spPr>
        <p:txBody>
          <a:bodyPr wrap="square" rtlCol="0">
            <a:spAutoFit/>
          </a:bodyPr>
          <a:lstStyle/>
          <a:p>
            <a:r>
              <a:rPr lang="en-US" sz="900">
                <a:hlinkClick r:id="rId3" tooltip="http://eisforexplore.blogspot.com/2012/12/pin-apostrophe.html"/>
              </a:rPr>
              <a:t>This Photo</a:t>
            </a:r>
            <a:r>
              <a:rPr lang="en-US" sz="900"/>
              <a:t> by Unknown Author is licensed under </a:t>
            </a:r>
            <a:r>
              <a:rPr lang="en-US" sz="900">
                <a:hlinkClick r:id="rId4" tooltip="https://creativecommons.org/licenses/by-nc/3.0/"/>
              </a:rPr>
              <a:t>CC BY-NC</a:t>
            </a:r>
            <a:endParaRPr lang="en-US" sz="900"/>
          </a:p>
        </p:txBody>
      </p:sp>
    </p:spTree>
    <p:extLst>
      <p:ext uri="{BB962C8B-B14F-4D97-AF65-F5344CB8AC3E}">
        <p14:creationId xmlns:p14="http://schemas.microsoft.com/office/powerpoint/2010/main" val="440697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err="1"/>
              <a:t>Kahoot</a:t>
            </a:r>
            <a:r>
              <a:rPr lang="en-US" cap="none" dirty="0"/>
              <a:t>!</a:t>
            </a:r>
          </a:p>
        </p:txBody>
      </p:sp>
      <p:sp>
        <p:nvSpPr>
          <p:cNvPr id="8" name="Text Placeholder 7">
            <a:extLst>
              <a:ext uri="{FF2B5EF4-FFF2-40B4-BE49-F238E27FC236}">
                <a16:creationId xmlns:a16="http://schemas.microsoft.com/office/drawing/2014/main" id="{C569EF8B-B6CF-6F42-B418-E5AC31E22BDC}"/>
              </a:ext>
            </a:extLst>
          </p:cNvPr>
          <p:cNvSpPr>
            <a:spLocks noGrp="1"/>
          </p:cNvSpPr>
          <p:nvPr>
            <p:ph type="body" idx="1"/>
          </p:nvPr>
        </p:nvSpPr>
        <p:spPr/>
        <p:txBody>
          <a:bodyPr/>
          <a:lstStyle/>
          <a:p>
            <a:endParaRPr lang="en-US"/>
          </a:p>
        </p:txBody>
      </p:sp>
      <p:sp>
        <p:nvSpPr>
          <p:cNvPr id="10" name="Text Placeholder 9">
            <a:extLst>
              <a:ext uri="{FF2B5EF4-FFF2-40B4-BE49-F238E27FC236}">
                <a16:creationId xmlns:a16="http://schemas.microsoft.com/office/drawing/2014/main" id="{150CC434-1BE8-DD47-BA34-31A340BF4335}"/>
              </a:ext>
            </a:extLst>
          </p:cNvPr>
          <p:cNvSpPr>
            <a:spLocks noGrp="1"/>
          </p:cNvSpPr>
          <p:nvPr>
            <p:ph type="body" sz="quarter" idx="3"/>
          </p:nvPr>
        </p:nvSpPr>
        <p:spPr/>
        <p:txBody>
          <a:bodyPr/>
          <a:lstStyle/>
          <a:p>
            <a:endParaRPr lang="en-US"/>
          </a:p>
        </p:txBody>
      </p:sp>
      <p:sp>
        <p:nvSpPr>
          <p:cNvPr id="14" name="Content Placeholder 13">
            <a:extLst>
              <a:ext uri="{FF2B5EF4-FFF2-40B4-BE49-F238E27FC236}">
                <a16:creationId xmlns:a16="http://schemas.microsoft.com/office/drawing/2014/main" id="{74970315-725B-9744-A4DE-C9A347D61882}"/>
              </a:ext>
            </a:extLst>
          </p:cNvPr>
          <p:cNvSpPr>
            <a:spLocks noGrp="1"/>
          </p:cNvSpPr>
          <p:nvPr>
            <p:ph sz="quarter" idx="13"/>
          </p:nvPr>
        </p:nvSpPr>
        <p:spPr/>
        <p:txBody>
          <a:bodyPr/>
          <a:lstStyle/>
          <a:p>
            <a:endParaRPr lang="en-US"/>
          </a:p>
        </p:txBody>
      </p:sp>
      <p:sp>
        <p:nvSpPr>
          <p:cNvPr id="12" name="Content Placeholder 11">
            <a:extLst>
              <a:ext uri="{FF2B5EF4-FFF2-40B4-BE49-F238E27FC236}">
                <a16:creationId xmlns:a16="http://schemas.microsoft.com/office/drawing/2014/main" id="{516AE72E-298D-2348-80ED-6C335159EDB5}"/>
              </a:ext>
            </a:extLst>
          </p:cNvPr>
          <p:cNvSpPr>
            <a:spLocks noGrp="1"/>
          </p:cNvSpPr>
          <p:nvPr>
            <p:ph sz="quarter" idx="14"/>
          </p:nvPr>
        </p:nvSpPr>
        <p:spPr/>
        <p:txBody>
          <a:bodyPr/>
          <a:lstStyle/>
          <a:p>
            <a:endParaRPr lang="en-US"/>
          </a:p>
        </p:txBody>
      </p:sp>
      <p:pic>
        <p:nvPicPr>
          <p:cNvPr id="15" name="Picture 14">
            <a:extLst>
              <a:ext uri="{FF2B5EF4-FFF2-40B4-BE49-F238E27FC236}">
                <a16:creationId xmlns:a16="http://schemas.microsoft.com/office/drawing/2014/main" id="{FD2119B2-B849-0241-BF77-1E75F4555534}"/>
              </a:ext>
            </a:extLst>
          </p:cNvPr>
          <p:cNvPicPr>
            <a:picLocks noChangeAspect="1"/>
          </p:cNvPicPr>
          <p:nvPr/>
        </p:nvPicPr>
        <p:blipFill>
          <a:blip r:embed="rId3"/>
          <a:stretch>
            <a:fillRect/>
          </a:stretch>
        </p:blipFill>
        <p:spPr>
          <a:xfrm>
            <a:off x="1695675" y="2070768"/>
            <a:ext cx="5174357" cy="1730332"/>
          </a:xfrm>
          <a:prstGeom prst="rect">
            <a:avLst/>
          </a:prstGeom>
        </p:spPr>
      </p:pic>
    </p:spTree>
    <p:extLst>
      <p:ext uri="{BB962C8B-B14F-4D97-AF65-F5344CB8AC3E}">
        <p14:creationId xmlns:p14="http://schemas.microsoft.com/office/powerpoint/2010/main" val="748210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1206501"/>
            <a:ext cx="7772400" cy="3789362"/>
          </a:xfrm>
        </p:spPr>
        <p:txBody>
          <a:bodyPr>
            <a:normAutofit/>
          </a:bodyPr>
          <a:lstStyle/>
          <a:p>
            <a:r>
              <a:rPr lang="en-US" cap="none" dirty="0"/>
              <a:t>For next class, </a:t>
            </a:r>
            <a:r>
              <a:rPr lang="en-US" b="1" u="sng" cap="none" dirty="0">
                <a:solidFill>
                  <a:schemeClr val="tx2"/>
                </a:solidFill>
              </a:rPr>
              <a:t>please bring one useful fact</a:t>
            </a:r>
            <a:r>
              <a:rPr lang="en-US" cap="none" dirty="0"/>
              <a:t> you could use to persuade Mr. Patel to stop distributing plastic bags.  It can come from the research on Brightspace.</a:t>
            </a:r>
          </a:p>
        </p:txBody>
      </p:sp>
    </p:spTree>
    <p:extLst>
      <p:ext uri="{BB962C8B-B14F-4D97-AF65-F5344CB8AC3E}">
        <p14:creationId xmlns:p14="http://schemas.microsoft.com/office/powerpoint/2010/main" val="20605713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016000" y="1682750"/>
            <a:ext cx="7478713" cy="3173131"/>
          </a:xfrm>
        </p:spPr>
        <p:txBody>
          <a:bodyPr>
            <a:normAutofit fontScale="92500" lnSpcReduction="10000"/>
          </a:bodyPr>
          <a:lstStyle/>
          <a:p>
            <a:r>
              <a:rPr lang="en-US" b="1" dirty="0"/>
              <a:t>Persuasion 2:  AIDA</a:t>
            </a:r>
          </a:p>
          <a:p>
            <a:r>
              <a:rPr lang="en-US" i="1" dirty="0"/>
              <a:t>Read</a:t>
            </a:r>
            <a:r>
              <a:rPr lang="en-US" dirty="0"/>
              <a:t>:  	</a:t>
            </a:r>
            <a:r>
              <a:rPr lang="en-CA" i="1" dirty="0"/>
              <a:t>Chapter 5: 117-118; </a:t>
            </a:r>
            <a:endParaRPr lang="en-CA" dirty="0"/>
          </a:p>
          <a:p>
            <a:r>
              <a:rPr lang="en-CA" i="1" dirty="0"/>
              <a:t>	Chapter 10: 253-259;</a:t>
            </a:r>
            <a:endParaRPr lang="en-CA" dirty="0"/>
          </a:p>
          <a:p>
            <a:r>
              <a:rPr lang="en-CA" i="1" dirty="0"/>
              <a:t>	Chapter 11: 290-294;</a:t>
            </a:r>
            <a:endParaRPr lang="en-CA" dirty="0"/>
          </a:p>
          <a:p>
            <a:r>
              <a:rPr lang="en-CA" i="1" dirty="0"/>
              <a:t>	</a:t>
            </a:r>
            <a:r>
              <a:rPr lang="en-CA" i="1" dirty="0" err="1"/>
              <a:t>Coursepack</a:t>
            </a:r>
            <a:r>
              <a:rPr lang="en-CA" i="1" dirty="0"/>
              <a:t>: 10</a:t>
            </a:r>
            <a:r>
              <a:rPr lang="en-CA" dirty="0"/>
              <a:t> </a:t>
            </a:r>
          </a:p>
          <a:p>
            <a:endParaRPr lang="en-US" dirty="0"/>
          </a:p>
          <a:p>
            <a:r>
              <a:rPr lang="en-US" i="1" dirty="0"/>
              <a:t>Review:   </a:t>
            </a:r>
            <a:r>
              <a:rPr lang="en-US" dirty="0"/>
              <a:t>Assignment 3 Memo</a:t>
            </a:r>
          </a:p>
          <a:p>
            <a:endParaRPr lang="en-US" i="1" dirty="0"/>
          </a:p>
          <a:p>
            <a:r>
              <a:rPr lang="en-US" i="1" dirty="0"/>
              <a:t>Write:	Graphics Homework; 1useful fact for AIDA message</a:t>
            </a:r>
            <a:endParaRPr lang="en-US" dirty="0"/>
          </a:p>
        </p:txBody>
      </p:sp>
      <p:sp>
        <p:nvSpPr>
          <p:cNvPr id="3" name="Title 2"/>
          <p:cNvSpPr>
            <a:spLocks noGrp="1"/>
          </p:cNvSpPr>
          <p:nvPr>
            <p:ph type="title"/>
          </p:nvPr>
        </p:nvSpPr>
        <p:spPr>
          <a:xfrm>
            <a:off x="1016000" y="562751"/>
            <a:ext cx="7772400" cy="1120000"/>
          </a:xfrm>
        </p:spPr>
        <p:txBody>
          <a:bodyPr/>
          <a:lstStyle/>
          <a:p>
            <a:r>
              <a:rPr lang="en-US" cap="none" dirty="0"/>
              <a:t>For</a:t>
            </a:r>
            <a:r>
              <a:rPr lang="en-US" dirty="0"/>
              <a:t> </a:t>
            </a:r>
            <a:r>
              <a:rPr lang="en-US" cap="none" dirty="0"/>
              <a:t>Thursday</a:t>
            </a:r>
          </a:p>
        </p:txBody>
      </p:sp>
    </p:spTree>
    <p:extLst>
      <p:ext uri="{BB962C8B-B14F-4D97-AF65-F5344CB8AC3E}">
        <p14:creationId xmlns:p14="http://schemas.microsoft.com/office/powerpoint/2010/main" val="2207590334"/>
      </p:ext>
    </p:extLst>
  </p:cSld>
  <p:clrMapOvr>
    <a:masterClrMapping/>
  </p:clrMapOvr>
</p:sld>
</file>

<file path=ppt/theme/theme1.xml><?xml version="1.0" encoding="utf-8"?>
<a:theme xmlns:a="http://schemas.openxmlformats.org/drawingml/2006/main" name="Urban Pop">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Urban Pop.thmx</Template>
  <TotalTime>9400</TotalTime>
  <Words>1194</Words>
  <Application>Microsoft Macintosh PowerPoint</Application>
  <PresentationFormat>On-screen Show (4:3)</PresentationFormat>
  <Paragraphs>149</Paragraphs>
  <Slides>31</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31</vt:i4>
      </vt:variant>
    </vt:vector>
  </HeadingPairs>
  <TitlesOfParts>
    <vt:vector size="38" baseType="lpstr">
      <vt:lpstr>Arial</vt:lpstr>
      <vt:lpstr>Calibri</vt:lpstr>
      <vt:lpstr>Gill Sans MT</vt:lpstr>
      <vt:lpstr>Wingdings</vt:lpstr>
      <vt:lpstr>Wingdings 3</vt:lpstr>
      <vt:lpstr>Urban Pop</vt:lpstr>
      <vt:lpstr>1_Office Theme</vt:lpstr>
      <vt:lpstr>COMM 2293: Business Communications</vt:lpstr>
      <vt:lpstr>Agenda</vt:lpstr>
      <vt:lpstr>Graphics Homework</vt:lpstr>
      <vt:lpstr>What is wrong with this persuasive message?</vt:lpstr>
      <vt:lpstr>Persuasion Strategy Basics</vt:lpstr>
      <vt:lpstr>How do we persuade?</vt:lpstr>
      <vt:lpstr>Persuasion</vt:lpstr>
      <vt:lpstr>How does this video persuade?</vt:lpstr>
      <vt:lpstr>Persuasion Analysis</vt:lpstr>
      <vt:lpstr>AIDA for Persuasion</vt:lpstr>
      <vt:lpstr>Assignment 3</vt:lpstr>
      <vt:lpstr>Audience Analysis</vt:lpstr>
      <vt:lpstr>Assignment 5 Purpose</vt:lpstr>
      <vt:lpstr>For next class, please bring one useful fact you could use to persuade Mr. Patel to stop distributing plastic bags.  It can come from the research on Brightspace.</vt:lpstr>
      <vt:lpstr>Sentence Structure</vt:lpstr>
      <vt:lpstr>Sentence Fragment</vt:lpstr>
      <vt:lpstr>Comma Splice</vt:lpstr>
      <vt:lpstr>Subject Verb Agreement</vt:lpstr>
      <vt:lpstr>Punctuation</vt:lpstr>
      <vt:lpstr>Comma Rules</vt:lpstr>
      <vt:lpstr>Comma Rules</vt:lpstr>
      <vt:lpstr>Comma Rules</vt:lpstr>
      <vt:lpstr>Comma Rules </vt:lpstr>
      <vt:lpstr>Comma Rules </vt:lpstr>
      <vt:lpstr>Semicolon Rule</vt:lpstr>
      <vt:lpstr>Colon Rule</vt:lpstr>
      <vt:lpstr>Apostrophe Rules</vt:lpstr>
      <vt:lpstr>Apostrophe Rules</vt:lpstr>
      <vt:lpstr>Kahoot!</vt:lpstr>
      <vt:lpstr>For next class, please bring one useful fact you could use to persuade Mr. Patel to stop distributing plastic bags.  It can come from the research on Brightspace.</vt:lpstr>
      <vt:lpstr>For Thursday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 2293 Business communications</dc:title>
  <dc:creator>Emily  Ballantyne</dc:creator>
  <cp:lastModifiedBy>Emily Ballantyne</cp:lastModifiedBy>
  <cp:revision>149</cp:revision>
  <dcterms:created xsi:type="dcterms:W3CDTF">2016-01-03T11:13:07Z</dcterms:created>
  <dcterms:modified xsi:type="dcterms:W3CDTF">2019-02-02T15:56:15Z</dcterms:modified>
</cp:coreProperties>
</file>